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702" r:id="rId3"/>
    <p:sldId id="703" r:id="rId4"/>
    <p:sldId id="290" r:id="rId5"/>
    <p:sldId id="704" r:id="rId6"/>
    <p:sldId id="701" r:id="rId7"/>
    <p:sldId id="707" r:id="rId8"/>
    <p:sldId id="700" r:id="rId9"/>
    <p:sldId id="705" r:id="rId10"/>
    <p:sldId id="706" r:id="rId11"/>
    <p:sldId id="709" r:id="rId12"/>
    <p:sldId id="708" r:id="rId13"/>
    <p:sldId id="711" r:id="rId14"/>
    <p:sldId id="710" r:id="rId15"/>
    <p:sldId id="712" r:id="rId16"/>
    <p:sldId id="713" r:id="rId17"/>
    <p:sldId id="714" r:id="rId18"/>
    <p:sldId id="723" r:id="rId19"/>
    <p:sldId id="715" r:id="rId20"/>
    <p:sldId id="718" r:id="rId21"/>
    <p:sldId id="719" r:id="rId22"/>
    <p:sldId id="720" r:id="rId23"/>
    <p:sldId id="721" r:id="rId24"/>
    <p:sldId id="722" r:id="rId25"/>
  </p:sldIdLst>
  <p:sldSz cx="12192000" cy="6858000"/>
  <p:notesSz cx="6858000" cy="9144000"/>
  <p:defaultTextStyle>
    <a:defPPr>
      <a:defRPr lang="ka-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ზედა კოლონტიტულის ჩანაცვლების ველი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a-GE"/>
          </a:p>
        </p:txBody>
      </p:sp>
      <p:sp>
        <p:nvSpPr>
          <p:cNvPr id="3" name="თარიღის ჩანაცვლების ველი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7EBD3C-A543-4F57-B611-27DC094CDA16}" type="datetimeFigureOut">
              <a:rPr lang="ka-GE" smtClean="0"/>
              <a:t>15.11.2019</a:t>
            </a:fld>
            <a:endParaRPr lang="ka-GE"/>
          </a:p>
        </p:txBody>
      </p:sp>
      <p:sp>
        <p:nvSpPr>
          <p:cNvPr id="4" name="სლაიდის გამოსახულების ჩანაცვლების ველი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a-GE"/>
          </a:p>
        </p:txBody>
      </p:sp>
      <p:sp>
        <p:nvSpPr>
          <p:cNvPr id="5" name="ჩანაწერების ჩანაცვლების ველი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a-GE"/>
              <a:t>დააწკაპუნეთ მთავარი ტექსტის რედაქტირებისთვის სტილები</a:t>
            </a:r>
          </a:p>
          <a:p>
            <a:pPr lvl="1"/>
            <a:r>
              <a:rPr lang="ka-GE"/>
              <a:t>მეორე დონე</a:t>
            </a:r>
          </a:p>
          <a:p>
            <a:pPr lvl="2"/>
            <a:r>
              <a:rPr lang="ka-GE"/>
              <a:t>მესამე დონე</a:t>
            </a:r>
          </a:p>
          <a:p>
            <a:pPr lvl="3"/>
            <a:r>
              <a:rPr lang="ka-GE"/>
              <a:t>მეოთხე დონე</a:t>
            </a:r>
          </a:p>
          <a:p>
            <a:pPr lvl="4"/>
            <a:r>
              <a:rPr lang="ka-GE"/>
              <a:t>მეხუთე დონე</a:t>
            </a:r>
          </a:p>
        </p:txBody>
      </p:sp>
      <p:sp>
        <p:nvSpPr>
          <p:cNvPr id="6" name="ქვედა კოლონტიტულის ჩანაცვლების ველი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a-GE"/>
          </a:p>
        </p:txBody>
      </p:sp>
      <p:sp>
        <p:nvSpPr>
          <p:cNvPr id="7" name="სლაიდის რიცხვის ჩანაცვლების ველი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BEDA09-EDFA-4AA4-8477-E90890E40CE2}" type="slidenum">
              <a:rPr lang="ka-GE" smtClean="0"/>
              <a:t>‹#›</a:t>
            </a:fld>
            <a:endParaRPr lang="ka-GE"/>
          </a:p>
        </p:txBody>
      </p:sp>
    </p:spTree>
    <p:extLst>
      <p:ext uri="{BB962C8B-B14F-4D97-AF65-F5344CB8AC3E}">
        <p14:creationId xmlns:p14="http://schemas.microsoft.com/office/powerpoint/2010/main" val="6149104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data-to-viz.com/caveats.html"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datavizproject.com/"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a-GE" dirty="0"/>
              <a:t>ვაჩვენოთ</a:t>
            </a:r>
            <a:r>
              <a:rPr lang="ka-GE" baseline="0" dirty="0"/>
              <a:t> </a:t>
            </a:r>
            <a:r>
              <a:rPr lang="ka-GE" dirty="0"/>
              <a:t>ბოლო კვლევიდან ნედლი მონაცემების</a:t>
            </a:r>
            <a:r>
              <a:rPr lang="ka-GE" baseline="0" dirty="0"/>
              <a:t> ვიზუალიზაცია</a:t>
            </a:r>
          </a:p>
          <a:p>
            <a:endParaRPr lang="ka-GE" baseline="0" dirty="0"/>
          </a:p>
          <a:p>
            <a:r>
              <a:rPr lang="ka-GE" baseline="0" dirty="0"/>
              <a:t>რამე ვიზუალი</a:t>
            </a:r>
            <a:endParaRPr lang="en-US" dirty="0"/>
          </a:p>
        </p:txBody>
      </p:sp>
      <p:sp>
        <p:nvSpPr>
          <p:cNvPr id="4" name="Slide Number Placeholder 3"/>
          <p:cNvSpPr>
            <a:spLocks noGrp="1"/>
          </p:cNvSpPr>
          <p:nvPr>
            <p:ph type="sldNum" sz="quarter" idx="10"/>
          </p:nvPr>
        </p:nvSpPr>
        <p:spPr/>
        <p:txBody>
          <a:bodyPr/>
          <a:lstStyle/>
          <a:p>
            <a:fld id="{8B14DF06-7A4C-4BD5-98AC-E97C723DDD42}" type="slidenum">
              <a:rPr lang="en-US" smtClean="0"/>
              <a:t>2</a:t>
            </a:fld>
            <a:endParaRPr lang="en-US"/>
          </a:p>
        </p:txBody>
      </p:sp>
    </p:spTree>
    <p:extLst>
      <p:ext uri="{BB962C8B-B14F-4D97-AF65-F5344CB8AC3E}">
        <p14:creationId xmlns:p14="http://schemas.microsoft.com/office/powerpoint/2010/main" val="885095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a-GE" dirty="0"/>
              <a:t>ვაჩვენოთ</a:t>
            </a:r>
            <a:r>
              <a:rPr lang="ka-GE" baseline="0" dirty="0"/>
              <a:t> </a:t>
            </a:r>
            <a:r>
              <a:rPr lang="ka-GE" dirty="0"/>
              <a:t>ბოლო კვლევიდან ნედლი მონაცემების</a:t>
            </a:r>
            <a:r>
              <a:rPr lang="ka-GE" baseline="0" dirty="0"/>
              <a:t> ვიზუალიზაცია</a:t>
            </a:r>
          </a:p>
          <a:p>
            <a:endParaRPr lang="ka-GE" baseline="0" dirty="0"/>
          </a:p>
          <a:p>
            <a:r>
              <a:rPr lang="ka-GE" baseline="0" dirty="0"/>
              <a:t>რამე ვიზუალი</a:t>
            </a:r>
            <a:endParaRPr lang="en-US" dirty="0"/>
          </a:p>
        </p:txBody>
      </p:sp>
      <p:sp>
        <p:nvSpPr>
          <p:cNvPr id="4" name="Slide Number Placeholder 3"/>
          <p:cNvSpPr>
            <a:spLocks noGrp="1"/>
          </p:cNvSpPr>
          <p:nvPr>
            <p:ph type="sldNum" sz="quarter" idx="10"/>
          </p:nvPr>
        </p:nvSpPr>
        <p:spPr/>
        <p:txBody>
          <a:bodyPr/>
          <a:lstStyle/>
          <a:p>
            <a:fld id="{8B14DF06-7A4C-4BD5-98AC-E97C723DDD42}" type="slidenum">
              <a:rPr lang="en-US" smtClean="0"/>
              <a:t>11</a:t>
            </a:fld>
            <a:endParaRPr lang="en-US"/>
          </a:p>
        </p:txBody>
      </p:sp>
    </p:spTree>
    <p:extLst>
      <p:ext uri="{BB962C8B-B14F-4D97-AF65-F5344CB8AC3E}">
        <p14:creationId xmlns:p14="http://schemas.microsoft.com/office/powerpoint/2010/main" val="41807862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a-GE" dirty="0"/>
              <a:t>ვაჩვენოთ</a:t>
            </a:r>
            <a:r>
              <a:rPr lang="ka-GE" baseline="0" dirty="0"/>
              <a:t> </a:t>
            </a:r>
            <a:r>
              <a:rPr lang="ka-GE" dirty="0"/>
              <a:t>ბოლო კვლევიდან ნედლი მონაცემების</a:t>
            </a:r>
            <a:r>
              <a:rPr lang="ka-GE" baseline="0" dirty="0"/>
              <a:t> ვიზუალიზაცია</a:t>
            </a:r>
          </a:p>
          <a:p>
            <a:endParaRPr lang="ka-GE" baseline="0" dirty="0"/>
          </a:p>
          <a:p>
            <a:r>
              <a:rPr lang="ka-GE" baseline="0" dirty="0"/>
              <a:t>რამე ვიზუალი</a:t>
            </a:r>
            <a:endParaRPr lang="en-US" dirty="0"/>
          </a:p>
        </p:txBody>
      </p:sp>
      <p:sp>
        <p:nvSpPr>
          <p:cNvPr id="4" name="Slide Number Placeholder 3"/>
          <p:cNvSpPr>
            <a:spLocks noGrp="1"/>
          </p:cNvSpPr>
          <p:nvPr>
            <p:ph type="sldNum" sz="quarter" idx="10"/>
          </p:nvPr>
        </p:nvSpPr>
        <p:spPr/>
        <p:txBody>
          <a:bodyPr/>
          <a:lstStyle/>
          <a:p>
            <a:fld id="{8B14DF06-7A4C-4BD5-98AC-E97C723DDD42}" type="slidenum">
              <a:rPr lang="en-US" smtClean="0"/>
              <a:t>12</a:t>
            </a:fld>
            <a:endParaRPr lang="en-US"/>
          </a:p>
        </p:txBody>
      </p:sp>
    </p:spTree>
    <p:extLst>
      <p:ext uri="{BB962C8B-B14F-4D97-AF65-F5344CB8AC3E}">
        <p14:creationId xmlns:p14="http://schemas.microsoft.com/office/powerpoint/2010/main" val="1651617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a-GE" dirty="0"/>
              <a:t>ვაჩვენოთ</a:t>
            </a:r>
            <a:r>
              <a:rPr lang="ka-GE" baseline="0" dirty="0"/>
              <a:t> </a:t>
            </a:r>
            <a:r>
              <a:rPr lang="ka-GE" dirty="0"/>
              <a:t>ბოლო კვლევიდან ნედლი მონაცემების</a:t>
            </a:r>
            <a:r>
              <a:rPr lang="ka-GE" baseline="0" dirty="0"/>
              <a:t> ვიზუალიზაცია</a:t>
            </a:r>
          </a:p>
          <a:p>
            <a:endParaRPr lang="ka-GE" baseline="0" dirty="0"/>
          </a:p>
          <a:p>
            <a:r>
              <a:rPr lang="ka-GE" baseline="0" dirty="0"/>
              <a:t>რამე ვიზუალი</a:t>
            </a:r>
            <a:endParaRPr lang="en-US" dirty="0"/>
          </a:p>
        </p:txBody>
      </p:sp>
      <p:sp>
        <p:nvSpPr>
          <p:cNvPr id="4" name="Slide Number Placeholder 3"/>
          <p:cNvSpPr>
            <a:spLocks noGrp="1"/>
          </p:cNvSpPr>
          <p:nvPr>
            <p:ph type="sldNum" sz="quarter" idx="10"/>
          </p:nvPr>
        </p:nvSpPr>
        <p:spPr/>
        <p:txBody>
          <a:bodyPr/>
          <a:lstStyle/>
          <a:p>
            <a:fld id="{8B14DF06-7A4C-4BD5-98AC-E97C723DDD42}" type="slidenum">
              <a:rPr lang="en-US" smtClean="0"/>
              <a:t>13</a:t>
            </a:fld>
            <a:endParaRPr lang="en-US"/>
          </a:p>
        </p:txBody>
      </p:sp>
    </p:spTree>
    <p:extLst>
      <p:ext uri="{BB962C8B-B14F-4D97-AF65-F5344CB8AC3E}">
        <p14:creationId xmlns:p14="http://schemas.microsoft.com/office/powerpoint/2010/main" val="6735390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https://www.data-to-viz.com/caveats.html</a:t>
            </a:r>
            <a:endParaRPr lang="en-US" dirty="0"/>
          </a:p>
          <a:p>
            <a:endParaRPr lang="en-US" dirty="0"/>
          </a:p>
          <a:p>
            <a:r>
              <a:rPr lang="en-US" dirty="0">
                <a:hlinkClick r:id="rId4"/>
              </a:rPr>
              <a:t>https://datavizproject.com/</a:t>
            </a:r>
            <a:endParaRPr lang="en-US" dirty="0"/>
          </a:p>
        </p:txBody>
      </p:sp>
      <p:sp>
        <p:nvSpPr>
          <p:cNvPr id="4" name="Slide Number Placeholder 3"/>
          <p:cNvSpPr>
            <a:spLocks noGrp="1"/>
          </p:cNvSpPr>
          <p:nvPr>
            <p:ph type="sldNum" sz="quarter" idx="5"/>
          </p:nvPr>
        </p:nvSpPr>
        <p:spPr/>
        <p:txBody>
          <a:bodyPr/>
          <a:lstStyle/>
          <a:p>
            <a:fld id="{2DEA5804-327F-4459-996F-BF69FBDDD1B7}" type="slidenum">
              <a:rPr lang="en-US" smtClean="0"/>
              <a:t>24</a:t>
            </a:fld>
            <a:endParaRPr lang="en-US"/>
          </a:p>
        </p:txBody>
      </p:sp>
    </p:spTree>
    <p:extLst>
      <p:ext uri="{BB962C8B-B14F-4D97-AF65-F5344CB8AC3E}">
        <p14:creationId xmlns:p14="http://schemas.microsoft.com/office/powerpoint/2010/main" val="1079755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a-GE" dirty="0"/>
              <a:t>ვაჩვენოთ</a:t>
            </a:r>
            <a:r>
              <a:rPr lang="ka-GE" baseline="0" dirty="0"/>
              <a:t> </a:t>
            </a:r>
            <a:r>
              <a:rPr lang="ka-GE" dirty="0"/>
              <a:t>ბოლო კვლევიდან ნედლი მონაცემების</a:t>
            </a:r>
            <a:r>
              <a:rPr lang="ka-GE" baseline="0" dirty="0"/>
              <a:t> ვიზუალიზაცია</a:t>
            </a:r>
          </a:p>
          <a:p>
            <a:endParaRPr lang="ka-GE" baseline="0" dirty="0"/>
          </a:p>
          <a:p>
            <a:r>
              <a:rPr lang="ka-GE" baseline="0" dirty="0"/>
              <a:t>რამე ვიზუალი</a:t>
            </a:r>
            <a:endParaRPr lang="en-US" dirty="0"/>
          </a:p>
        </p:txBody>
      </p:sp>
      <p:sp>
        <p:nvSpPr>
          <p:cNvPr id="4" name="Slide Number Placeholder 3"/>
          <p:cNvSpPr>
            <a:spLocks noGrp="1"/>
          </p:cNvSpPr>
          <p:nvPr>
            <p:ph type="sldNum" sz="quarter" idx="10"/>
          </p:nvPr>
        </p:nvSpPr>
        <p:spPr/>
        <p:txBody>
          <a:bodyPr/>
          <a:lstStyle/>
          <a:p>
            <a:fld id="{8B14DF06-7A4C-4BD5-98AC-E97C723DDD42}" type="slidenum">
              <a:rPr lang="en-US" smtClean="0"/>
              <a:t>3</a:t>
            </a:fld>
            <a:endParaRPr lang="en-US"/>
          </a:p>
        </p:txBody>
      </p:sp>
    </p:spTree>
    <p:extLst>
      <p:ext uri="{BB962C8B-B14F-4D97-AF65-F5344CB8AC3E}">
        <p14:creationId xmlns:p14="http://schemas.microsoft.com/office/powerpoint/2010/main" val="3513612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a-GE" dirty="0"/>
              <a:t>ვაჩვენოთ</a:t>
            </a:r>
            <a:r>
              <a:rPr lang="ka-GE" baseline="0" dirty="0"/>
              <a:t> </a:t>
            </a:r>
            <a:r>
              <a:rPr lang="ka-GE" dirty="0"/>
              <a:t>ბოლო კვლევიდან ნედლი მონაცემების</a:t>
            </a:r>
            <a:r>
              <a:rPr lang="ka-GE" baseline="0" dirty="0"/>
              <a:t> ვიზუალიზაცია</a:t>
            </a:r>
          </a:p>
          <a:p>
            <a:endParaRPr lang="ka-GE" baseline="0" dirty="0"/>
          </a:p>
          <a:p>
            <a:r>
              <a:rPr lang="ka-GE" baseline="0" dirty="0"/>
              <a:t>რამე ვიზუალი</a:t>
            </a:r>
            <a:endParaRPr lang="en-US" dirty="0"/>
          </a:p>
        </p:txBody>
      </p:sp>
      <p:sp>
        <p:nvSpPr>
          <p:cNvPr id="4" name="Slide Number Placeholder 3"/>
          <p:cNvSpPr>
            <a:spLocks noGrp="1"/>
          </p:cNvSpPr>
          <p:nvPr>
            <p:ph type="sldNum" sz="quarter" idx="10"/>
          </p:nvPr>
        </p:nvSpPr>
        <p:spPr/>
        <p:txBody>
          <a:bodyPr/>
          <a:lstStyle/>
          <a:p>
            <a:fld id="{8B14DF06-7A4C-4BD5-98AC-E97C723DDD42}" type="slidenum">
              <a:rPr lang="en-US" smtClean="0"/>
              <a:t>4</a:t>
            </a:fld>
            <a:endParaRPr lang="en-US"/>
          </a:p>
        </p:txBody>
      </p:sp>
    </p:spTree>
    <p:extLst>
      <p:ext uri="{BB962C8B-B14F-4D97-AF65-F5344CB8AC3E}">
        <p14:creationId xmlns:p14="http://schemas.microsoft.com/office/powerpoint/2010/main" val="143997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a-GE" dirty="0"/>
              <a:t>ვაჩვენოთ</a:t>
            </a:r>
            <a:r>
              <a:rPr lang="ka-GE" baseline="0" dirty="0"/>
              <a:t> </a:t>
            </a:r>
            <a:r>
              <a:rPr lang="ka-GE" dirty="0"/>
              <a:t>ბოლო კვლევიდან ნედლი მონაცემების</a:t>
            </a:r>
            <a:r>
              <a:rPr lang="ka-GE" baseline="0" dirty="0"/>
              <a:t> ვიზუალიზაცია</a:t>
            </a:r>
          </a:p>
          <a:p>
            <a:endParaRPr lang="ka-GE" baseline="0" dirty="0"/>
          </a:p>
          <a:p>
            <a:r>
              <a:rPr lang="ka-GE" baseline="0" dirty="0"/>
              <a:t>რამე ვიზუალი</a:t>
            </a:r>
            <a:endParaRPr lang="en-US" dirty="0"/>
          </a:p>
        </p:txBody>
      </p:sp>
      <p:sp>
        <p:nvSpPr>
          <p:cNvPr id="4" name="Slide Number Placeholder 3"/>
          <p:cNvSpPr>
            <a:spLocks noGrp="1"/>
          </p:cNvSpPr>
          <p:nvPr>
            <p:ph type="sldNum" sz="quarter" idx="10"/>
          </p:nvPr>
        </p:nvSpPr>
        <p:spPr/>
        <p:txBody>
          <a:bodyPr/>
          <a:lstStyle/>
          <a:p>
            <a:fld id="{8B14DF06-7A4C-4BD5-98AC-E97C723DDD42}" type="slidenum">
              <a:rPr lang="en-US" smtClean="0"/>
              <a:t>5</a:t>
            </a:fld>
            <a:endParaRPr lang="en-US"/>
          </a:p>
        </p:txBody>
      </p:sp>
    </p:spTree>
    <p:extLst>
      <p:ext uri="{BB962C8B-B14F-4D97-AF65-F5344CB8AC3E}">
        <p14:creationId xmlns:p14="http://schemas.microsoft.com/office/powerpoint/2010/main" val="4042328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a-GE" dirty="0"/>
              <a:t>ვაჩვენოთ</a:t>
            </a:r>
            <a:r>
              <a:rPr lang="ka-GE" baseline="0" dirty="0"/>
              <a:t> </a:t>
            </a:r>
            <a:r>
              <a:rPr lang="ka-GE" dirty="0"/>
              <a:t>ბოლო კვლევიდან ნედლი მონაცემების</a:t>
            </a:r>
            <a:r>
              <a:rPr lang="ka-GE" baseline="0" dirty="0"/>
              <a:t> ვიზუალიზაცია</a:t>
            </a:r>
          </a:p>
          <a:p>
            <a:endParaRPr lang="ka-GE" baseline="0" dirty="0"/>
          </a:p>
          <a:p>
            <a:r>
              <a:rPr lang="ka-GE" baseline="0" dirty="0"/>
              <a:t>რამე ვიზუალი</a:t>
            </a:r>
            <a:endParaRPr lang="en-US" dirty="0"/>
          </a:p>
        </p:txBody>
      </p:sp>
      <p:sp>
        <p:nvSpPr>
          <p:cNvPr id="4" name="Slide Number Placeholder 3"/>
          <p:cNvSpPr>
            <a:spLocks noGrp="1"/>
          </p:cNvSpPr>
          <p:nvPr>
            <p:ph type="sldNum" sz="quarter" idx="10"/>
          </p:nvPr>
        </p:nvSpPr>
        <p:spPr/>
        <p:txBody>
          <a:bodyPr/>
          <a:lstStyle/>
          <a:p>
            <a:fld id="{8B14DF06-7A4C-4BD5-98AC-E97C723DDD42}" type="slidenum">
              <a:rPr lang="en-US" smtClean="0"/>
              <a:t>6</a:t>
            </a:fld>
            <a:endParaRPr lang="en-US"/>
          </a:p>
        </p:txBody>
      </p:sp>
    </p:spTree>
    <p:extLst>
      <p:ext uri="{BB962C8B-B14F-4D97-AF65-F5344CB8AC3E}">
        <p14:creationId xmlns:p14="http://schemas.microsoft.com/office/powerpoint/2010/main" val="2845461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a-GE" dirty="0"/>
              <a:t>ვაჩვენოთ</a:t>
            </a:r>
            <a:r>
              <a:rPr lang="ka-GE" baseline="0" dirty="0"/>
              <a:t> </a:t>
            </a:r>
            <a:r>
              <a:rPr lang="ka-GE" dirty="0"/>
              <a:t>ბოლო კვლევიდან ნედლი მონაცემების</a:t>
            </a:r>
            <a:r>
              <a:rPr lang="ka-GE" baseline="0" dirty="0"/>
              <a:t> ვიზუალიზაცია</a:t>
            </a:r>
          </a:p>
          <a:p>
            <a:endParaRPr lang="ka-GE" baseline="0" dirty="0"/>
          </a:p>
          <a:p>
            <a:r>
              <a:rPr lang="ka-GE" baseline="0" dirty="0"/>
              <a:t>რამე ვიზუალი</a:t>
            </a:r>
            <a:endParaRPr lang="en-US" dirty="0"/>
          </a:p>
        </p:txBody>
      </p:sp>
      <p:sp>
        <p:nvSpPr>
          <p:cNvPr id="4" name="Slide Number Placeholder 3"/>
          <p:cNvSpPr>
            <a:spLocks noGrp="1"/>
          </p:cNvSpPr>
          <p:nvPr>
            <p:ph type="sldNum" sz="quarter" idx="10"/>
          </p:nvPr>
        </p:nvSpPr>
        <p:spPr/>
        <p:txBody>
          <a:bodyPr/>
          <a:lstStyle/>
          <a:p>
            <a:fld id="{8B14DF06-7A4C-4BD5-98AC-E97C723DDD42}" type="slidenum">
              <a:rPr lang="en-US" smtClean="0"/>
              <a:t>7</a:t>
            </a:fld>
            <a:endParaRPr lang="en-US"/>
          </a:p>
        </p:txBody>
      </p:sp>
    </p:spTree>
    <p:extLst>
      <p:ext uri="{BB962C8B-B14F-4D97-AF65-F5344CB8AC3E}">
        <p14:creationId xmlns:p14="http://schemas.microsoft.com/office/powerpoint/2010/main" val="3480468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a-GE" dirty="0"/>
              <a:t>ვაჩვენოთ</a:t>
            </a:r>
            <a:r>
              <a:rPr lang="ka-GE" baseline="0" dirty="0"/>
              <a:t> </a:t>
            </a:r>
            <a:r>
              <a:rPr lang="ka-GE" dirty="0"/>
              <a:t>ბოლო კვლევიდან ნედლი მონაცემების</a:t>
            </a:r>
            <a:r>
              <a:rPr lang="ka-GE" baseline="0" dirty="0"/>
              <a:t> ვიზუალიზაცია</a:t>
            </a:r>
          </a:p>
          <a:p>
            <a:endParaRPr lang="ka-GE" baseline="0" dirty="0"/>
          </a:p>
          <a:p>
            <a:r>
              <a:rPr lang="ka-GE" baseline="0" dirty="0"/>
              <a:t>რამე ვიზუალი</a:t>
            </a:r>
            <a:endParaRPr lang="en-US" dirty="0"/>
          </a:p>
        </p:txBody>
      </p:sp>
      <p:sp>
        <p:nvSpPr>
          <p:cNvPr id="4" name="Slide Number Placeholder 3"/>
          <p:cNvSpPr>
            <a:spLocks noGrp="1"/>
          </p:cNvSpPr>
          <p:nvPr>
            <p:ph type="sldNum" sz="quarter" idx="10"/>
          </p:nvPr>
        </p:nvSpPr>
        <p:spPr/>
        <p:txBody>
          <a:bodyPr/>
          <a:lstStyle/>
          <a:p>
            <a:fld id="{8B14DF06-7A4C-4BD5-98AC-E97C723DDD42}" type="slidenum">
              <a:rPr lang="en-US" smtClean="0"/>
              <a:t>8</a:t>
            </a:fld>
            <a:endParaRPr lang="en-US"/>
          </a:p>
        </p:txBody>
      </p:sp>
    </p:spTree>
    <p:extLst>
      <p:ext uri="{BB962C8B-B14F-4D97-AF65-F5344CB8AC3E}">
        <p14:creationId xmlns:p14="http://schemas.microsoft.com/office/powerpoint/2010/main" val="3123396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a-GE" dirty="0"/>
              <a:t>ვაჩვენოთ</a:t>
            </a:r>
            <a:r>
              <a:rPr lang="ka-GE" baseline="0" dirty="0"/>
              <a:t> </a:t>
            </a:r>
            <a:r>
              <a:rPr lang="ka-GE" dirty="0"/>
              <a:t>ბოლო კვლევიდან ნედლი მონაცემების</a:t>
            </a:r>
            <a:r>
              <a:rPr lang="ka-GE" baseline="0" dirty="0"/>
              <a:t> ვიზუალიზაცია</a:t>
            </a:r>
          </a:p>
          <a:p>
            <a:endParaRPr lang="ka-GE" baseline="0" dirty="0"/>
          </a:p>
          <a:p>
            <a:r>
              <a:rPr lang="ka-GE" baseline="0" dirty="0"/>
              <a:t>რამე ვიზუალი</a:t>
            </a:r>
            <a:endParaRPr lang="en-US" dirty="0"/>
          </a:p>
        </p:txBody>
      </p:sp>
      <p:sp>
        <p:nvSpPr>
          <p:cNvPr id="4" name="Slide Number Placeholder 3"/>
          <p:cNvSpPr>
            <a:spLocks noGrp="1"/>
          </p:cNvSpPr>
          <p:nvPr>
            <p:ph type="sldNum" sz="quarter" idx="10"/>
          </p:nvPr>
        </p:nvSpPr>
        <p:spPr/>
        <p:txBody>
          <a:bodyPr/>
          <a:lstStyle/>
          <a:p>
            <a:fld id="{8B14DF06-7A4C-4BD5-98AC-E97C723DDD42}" type="slidenum">
              <a:rPr lang="en-US" smtClean="0"/>
              <a:t>9</a:t>
            </a:fld>
            <a:endParaRPr lang="en-US"/>
          </a:p>
        </p:txBody>
      </p:sp>
    </p:spTree>
    <p:extLst>
      <p:ext uri="{BB962C8B-B14F-4D97-AF65-F5344CB8AC3E}">
        <p14:creationId xmlns:p14="http://schemas.microsoft.com/office/powerpoint/2010/main" val="1006040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a-GE" dirty="0"/>
              <a:t>ვაჩვენოთ</a:t>
            </a:r>
            <a:r>
              <a:rPr lang="ka-GE" baseline="0" dirty="0"/>
              <a:t> </a:t>
            </a:r>
            <a:r>
              <a:rPr lang="ka-GE" dirty="0"/>
              <a:t>ბოლო კვლევიდან ნედლი მონაცემების</a:t>
            </a:r>
            <a:r>
              <a:rPr lang="ka-GE" baseline="0" dirty="0"/>
              <a:t> ვიზუალიზაცია</a:t>
            </a:r>
          </a:p>
          <a:p>
            <a:endParaRPr lang="ka-GE" baseline="0" dirty="0"/>
          </a:p>
          <a:p>
            <a:r>
              <a:rPr lang="ka-GE" baseline="0" dirty="0"/>
              <a:t>რამე ვიზუალი</a:t>
            </a:r>
            <a:endParaRPr lang="en-US" dirty="0"/>
          </a:p>
        </p:txBody>
      </p:sp>
      <p:sp>
        <p:nvSpPr>
          <p:cNvPr id="4" name="Slide Number Placeholder 3"/>
          <p:cNvSpPr>
            <a:spLocks noGrp="1"/>
          </p:cNvSpPr>
          <p:nvPr>
            <p:ph type="sldNum" sz="quarter" idx="10"/>
          </p:nvPr>
        </p:nvSpPr>
        <p:spPr/>
        <p:txBody>
          <a:bodyPr/>
          <a:lstStyle/>
          <a:p>
            <a:fld id="{8B14DF06-7A4C-4BD5-98AC-E97C723DDD42}" type="slidenum">
              <a:rPr lang="en-US" smtClean="0"/>
              <a:t>10</a:t>
            </a:fld>
            <a:endParaRPr lang="en-US"/>
          </a:p>
        </p:txBody>
      </p:sp>
    </p:spTree>
    <p:extLst>
      <p:ext uri="{BB962C8B-B14F-4D97-AF65-F5344CB8AC3E}">
        <p14:creationId xmlns:p14="http://schemas.microsoft.com/office/powerpoint/2010/main" val="919821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სათაურის სლაიდი">
    <p:spTree>
      <p:nvGrpSpPr>
        <p:cNvPr id="1" name=""/>
        <p:cNvGrpSpPr/>
        <p:nvPr/>
      </p:nvGrpSpPr>
      <p:grpSpPr>
        <a:xfrm>
          <a:off x="0" y="0"/>
          <a:ext cx="0" cy="0"/>
          <a:chOff x="0" y="0"/>
          <a:chExt cx="0" cy="0"/>
        </a:xfrm>
      </p:grpSpPr>
      <p:sp>
        <p:nvSpPr>
          <p:cNvPr id="2" name="სათაური 1">
            <a:extLst>
              <a:ext uri="{FF2B5EF4-FFF2-40B4-BE49-F238E27FC236}">
                <a16:creationId xmlns:a16="http://schemas.microsoft.com/office/drawing/2014/main" id="{4834BC69-9FC9-48BE-9888-026932C1780B}"/>
              </a:ext>
            </a:extLst>
          </p:cNvPr>
          <p:cNvSpPr>
            <a:spLocks noGrp="1"/>
          </p:cNvSpPr>
          <p:nvPr>
            <p:ph type="ctrTitle"/>
          </p:nvPr>
        </p:nvSpPr>
        <p:spPr>
          <a:xfrm>
            <a:off x="1524000" y="1122363"/>
            <a:ext cx="9144000" cy="2387600"/>
          </a:xfrm>
        </p:spPr>
        <p:txBody>
          <a:bodyPr anchor="b"/>
          <a:lstStyle>
            <a:lvl1pPr algn="ctr">
              <a:defRPr sz="6000"/>
            </a:lvl1pPr>
          </a:lstStyle>
          <a:p>
            <a:r>
              <a:rPr lang="ka-GE"/>
              <a:t>დააწკაპუნეთ მთავარი სათაურის სტილის შესაცვლელად</a:t>
            </a:r>
          </a:p>
        </p:txBody>
      </p:sp>
      <p:sp>
        <p:nvSpPr>
          <p:cNvPr id="3" name="სუბტიტრი 2">
            <a:extLst>
              <a:ext uri="{FF2B5EF4-FFF2-40B4-BE49-F238E27FC236}">
                <a16:creationId xmlns:a16="http://schemas.microsoft.com/office/drawing/2014/main" id="{3E990BF5-3D4C-43D7-AC6D-BD1BADCB0D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a-GE"/>
              <a:t>დააწკაპუნეთ მთავარი ქვესათაურის სტილის რედაქტირებისთვის</a:t>
            </a:r>
          </a:p>
        </p:txBody>
      </p:sp>
      <p:sp>
        <p:nvSpPr>
          <p:cNvPr id="4" name="თარიღის ჩანაცვლების ველი 3">
            <a:extLst>
              <a:ext uri="{FF2B5EF4-FFF2-40B4-BE49-F238E27FC236}">
                <a16:creationId xmlns:a16="http://schemas.microsoft.com/office/drawing/2014/main" id="{BE810BF2-4C4B-45E8-87A6-03060E4EE72E}"/>
              </a:ext>
            </a:extLst>
          </p:cNvPr>
          <p:cNvSpPr>
            <a:spLocks noGrp="1"/>
          </p:cNvSpPr>
          <p:nvPr>
            <p:ph type="dt" sz="half" idx="10"/>
          </p:nvPr>
        </p:nvSpPr>
        <p:spPr/>
        <p:txBody>
          <a:bodyPr/>
          <a:lstStyle/>
          <a:p>
            <a:fld id="{98E6ADF1-82E4-4C30-9735-48C34319C874}" type="datetimeFigureOut">
              <a:rPr lang="ka-GE" smtClean="0"/>
              <a:t>15.11.2019</a:t>
            </a:fld>
            <a:endParaRPr lang="ka-GE"/>
          </a:p>
        </p:txBody>
      </p:sp>
      <p:sp>
        <p:nvSpPr>
          <p:cNvPr id="5" name="ქვედა კოლონტიტულის ჩანაცვლების ველი 4">
            <a:extLst>
              <a:ext uri="{FF2B5EF4-FFF2-40B4-BE49-F238E27FC236}">
                <a16:creationId xmlns:a16="http://schemas.microsoft.com/office/drawing/2014/main" id="{A42210B2-575A-4923-890A-00ED2D2387B0}"/>
              </a:ext>
            </a:extLst>
          </p:cNvPr>
          <p:cNvSpPr>
            <a:spLocks noGrp="1"/>
          </p:cNvSpPr>
          <p:nvPr>
            <p:ph type="ftr" sz="quarter" idx="11"/>
          </p:nvPr>
        </p:nvSpPr>
        <p:spPr/>
        <p:txBody>
          <a:bodyPr/>
          <a:lstStyle/>
          <a:p>
            <a:endParaRPr lang="ka-GE"/>
          </a:p>
        </p:txBody>
      </p:sp>
      <p:sp>
        <p:nvSpPr>
          <p:cNvPr id="6" name="სლაიდის რიცხვის ჩანაცვლების ველი 5">
            <a:extLst>
              <a:ext uri="{FF2B5EF4-FFF2-40B4-BE49-F238E27FC236}">
                <a16:creationId xmlns:a16="http://schemas.microsoft.com/office/drawing/2014/main" id="{E0442B2C-9C8F-4189-AC10-999277116DB5}"/>
              </a:ext>
            </a:extLst>
          </p:cNvPr>
          <p:cNvSpPr>
            <a:spLocks noGrp="1"/>
          </p:cNvSpPr>
          <p:nvPr>
            <p:ph type="sldNum" sz="quarter" idx="12"/>
          </p:nvPr>
        </p:nvSpPr>
        <p:spPr/>
        <p:txBody>
          <a:bodyPr/>
          <a:lstStyle/>
          <a:p>
            <a:fld id="{37D9A44F-65C9-4B5B-A82D-DF083C0FF729}" type="slidenum">
              <a:rPr lang="ka-GE" smtClean="0"/>
              <a:t>‹#›</a:t>
            </a:fld>
            <a:endParaRPr lang="ka-GE"/>
          </a:p>
        </p:txBody>
      </p:sp>
    </p:spTree>
    <p:extLst>
      <p:ext uri="{BB962C8B-B14F-4D97-AF65-F5344CB8AC3E}">
        <p14:creationId xmlns:p14="http://schemas.microsoft.com/office/powerpoint/2010/main" val="4023538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სათაური და შვეული ტექსტი">
    <p:spTree>
      <p:nvGrpSpPr>
        <p:cNvPr id="1" name=""/>
        <p:cNvGrpSpPr/>
        <p:nvPr/>
      </p:nvGrpSpPr>
      <p:grpSpPr>
        <a:xfrm>
          <a:off x="0" y="0"/>
          <a:ext cx="0" cy="0"/>
          <a:chOff x="0" y="0"/>
          <a:chExt cx="0" cy="0"/>
        </a:xfrm>
      </p:grpSpPr>
      <p:sp>
        <p:nvSpPr>
          <p:cNvPr id="2" name="სათაური 1">
            <a:extLst>
              <a:ext uri="{FF2B5EF4-FFF2-40B4-BE49-F238E27FC236}">
                <a16:creationId xmlns:a16="http://schemas.microsoft.com/office/drawing/2014/main" id="{9DF17A11-EE6C-488A-9931-87DCBA6E8444}"/>
              </a:ext>
            </a:extLst>
          </p:cNvPr>
          <p:cNvSpPr>
            <a:spLocks noGrp="1"/>
          </p:cNvSpPr>
          <p:nvPr>
            <p:ph type="title"/>
          </p:nvPr>
        </p:nvSpPr>
        <p:spPr/>
        <p:txBody>
          <a:bodyPr/>
          <a:lstStyle/>
          <a:p>
            <a:r>
              <a:rPr lang="ka-GE"/>
              <a:t>დააწკაპუნეთ მთავარი სათაურის სტილის შესაცვლელად</a:t>
            </a:r>
          </a:p>
        </p:txBody>
      </p:sp>
      <p:sp>
        <p:nvSpPr>
          <p:cNvPr id="3" name="შვეული ტექსტის ჩანაცვლების ველი 2">
            <a:extLst>
              <a:ext uri="{FF2B5EF4-FFF2-40B4-BE49-F238E27FC236}">
                <a16:creationId xmlns:a16="http://schemas.microsoft.com/office/drawing/2014/main" id="{9A8464EB-18FC-4833-8593-89FED6E3D604}"/>
              </a:ext>
            </a:extLst>
          </p:cNvPr>
          <p:cNvSpPr>
            <a:spLocks noGrp="1"/>
          </p:cNvSpPr>
          <p:nvPr>
            <p:ph type="body" orient="vert" idx="1"/>
          </p:nvPr>
        </p:nvSpPr>
        <p:spPr/>
        <p:txBody>
          <a:bodyPr vert="eaVert"/>
          <a:lstStyle/>
          <a:p>
            <a:pPr lvl="0"/>
            <a:r>
              <a:rPr lang="ka-GE"/>
              <a:t>დააწკაპუნეთ მთავარი ტექსტის რედაქტირებისთვის სტილები</a:t>
            </a:r>
          </a:p>
          <a:p>
            <a:pPr lvl="1"/>
            <a:r>
              <a:rPr lang="ka-GE"/>
              <a:t>მეორე დონე</a:t>
            </a:r>
          </a:p>
          <a:p>
            <a:pPr lvl="2"/>
            <a:r>
              <a:rPr lang="ka-GE"/>
              <a:t>მესამე დონე</a:t>
            </a:r>
          </a:p>
          <a:p>
            <a:pPr lvl="3"/>
            <a:r>
              <a:rPr lang="ka-GE"/>
              <a:t>მეოთხე დონე</a:t>
            </a:r>
          </a:p>
          <a:p>
            <a:pPr lvl="4"/>
            <a:r>
              <a:rPr lang="ka-GE"/>
              <a:t>მეხუთე დონე</a:t>
            </a:r>
          </a:p>
        </p:txBody>
      </p:sp>
      <p:sp>
        <p:nvSpPr>
          <p:cNvPr id="4" name="თარიღის ჩანაცვლების ველი 3">
            <a:extLst>
              <a:ext uri="{FF2B5EF4-FFF2-40B4-BE49-F238E27FC236}">
                <a16:creationId xmlns:a16="http://schemas.microsoft.com/office/drawing/2014/main" id="{4F2BD62B-C3F5-4D82-AB5C-5698B62E7F35}"/>
              </a:ext>
            </a:extLst>
          </p:cNvPr>
          <p:cNvSpPr>
            <a:spLocks noGrp="1"/>
          </p:cNvSpPr>
          <p:nvPr>
            <p:ph type="dt" sz="half" idx="10"/>
          </p:nvPr>
        </p:nvSpPr>
        <p:spPr/>
        <p:txBody>
          <a:bodyPr/>
          <a:lstStyle/>
          <a:p>
            <a:fld id="{98E6ADF1-82E4-4C30-9735-48C34319C874}" type="datetimeFigureOut">
              <a:rPr lang="ka-GE" smtClean="0"/>
              <a:t>15.11.2019</a:t>
            </a:fld>
            <a:endParaRPr lang="ka-GE"/>
          </a:p>
        </p:txBody>
      </p:sp>
      <p:sp>
        <p:nvSpPr>
          <p:cNvPr id="5" name="ქვედა კოლონტიტულის ჩანაცვლების ველი 4">
            <a:extLst>
              <a:ext uri="{FF2B5EF4-FFF2-40B4-BE49-F238E27FC236}">
                <a16:creationId xmlns:a16="http://schemas.microsoft.com/office/drawing/2014/main" id="{6F6AAEDC-8274-4A92-B887-C24E701C8FF1}"/>
              </a:ext>
            </a:extLst>
          </p:cNvPr>
          <p:cNvSpPr>
            <a:spLocks noGrp="1"/>
          </p:cNvSpPr>
          <p:nvPr>
            <p:ph type="ftr" sz="quarter" idx="11"/>
          </p:nvPr>
        </p:nvSpPr>
        <p:spPr/>
        <p:txBody>
          <a:bodyPr/>
          <a:lstStyle/>
          <a:p>
            <a:endParaRPr lang="ka-GE"/>
          </a:p>
        </p:txBody>
      </p:sp>
      <p:sp>
        <p:nvSpPr>
          <p:cNvPr id="6" name="სლაიდის რიცხვის ჩანაცვლების ველი 5">
            <a:extLst>
              <a:ext uri="{FF2B5EF4-FFF2-40B4-BE49-F238E27FC236}">
                <a16:creationId xmlns:a16="http://schemas.microsoft.com/office/drawing/2014/main" id="{035245E9-A152-40F5-A800-2BB0AF6B5BD9}"/>
              </a:ext>
            </a:extLst>
          </p:cNvPr>
          <p:cNvSpPr>
            <a:spLocks noGrp="1"/>
          </p:cNvSpPr>
          <p:nvPr>
            <p:ph type="sldNum" sz="quarter" idx="12"/>
          </p:nvPr>
        </p:nvSpPr>
        <p:spPr/>
        <p:txBody>
          <a:bodyPr/>
          <a:lstStyle/>
          <a:p>
            <a:fld id="{37D9A44F-65C9-4B5B-A82D-DF083C0FF729}" type="slidenum">
              <a:rPr lang="ka-GE" smtClean="0"/>
              <a:t>‹#›</a:t>
            </a:fld>
            <a:endParaRPr lang="ka-GE"/>
          </a:p>
        </p:txBody>
      </p:sp>
    </p:spTree>
    <p:extLst>
      <p:ext uri="{BB962C8B-B14F-4D97-AF65-F5344CB8AC3E}">
        <p14:creationId xmlns:p14="http://schemas.microsoft.com/office/powerpoint/2010/main" val="29605120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შვეული სათაური და ტექსტი">
    <p:spTree>
      <p:nvGrpSpPr>
        <p:cNvPr id="1" name=""/>
        <p:cNvGrpSpPr/>
        <p:nvPr/>
      </p:nvGrpSpPr>
      <p:grpSpPr>
        <a:xfrm>
          <a:off x="0" y="0"/>
          <a:ext cx="0" cy="0"/>
          <a:chOff x="0" y="0"/>
          <a:chExt cx="0" cy="0"/>
        </a:xfrm>
      </p:grpSpPr>
      <p:sp>
        <p:nvSpPr>
          <p:cNvPr id="2" name="შვეული სათაური 1">
            <a:extLst>
              <a:ext uri="{FF2B5EF4-FFF2-40B4-BE49-F238E27FC236}">
                <a16:creationId xmlns:a16="http://schemas.microsoft.com/office/drawing/2014/main" id="{1ABA77E5-CA6F-4ECA-8630-238FE10AF4FB}"/>
              </a:ext>
            </a:extLst>
          </p:cNvPr>
          <p:cNvSpPr>
            <a:spLocks noGrp="1"/>
          </p:cNvSpPr>
          <p:nvPr>
            <p:ph type="title" orient="vert"/>
          </p:nvPr>
        </p:nvSpPr>
        <p:spPr>
          <a:xfrm>
            <a:off x="8724900" y="365125"/>
            <a:ext cx="2628900" cy="5811838"/>
          </a:xfrm>
        </p:spPr>
        <p:txBody>
          <a:bodyPr vert="eaVert"/>
          <a:lstStyle/>
          <a:p>
            <a:r>
              <a:rPr lang="ka-GE"/>
              <a:t>დააწკაპუნეთ მთავარი სათაურის სტილის შესაცვლელად</a:t>
            </a:r>
          </a:p>
        </p:txBody>
      </p:sp>
      <p:sp>
        <p:nvSpPr>
          <p:cNvPr id="3" name="შვეული ტექსტის ჩანაცვლების ველი 2">
            <a:extLst>
              <a:ext uri="{FF2B5EF4-FFF2-40B4-BE49-F238E27FC236}">
                <a16:creationId xmlns:a16="http://schemas.microsoft.com/office/drawing/2014/main" id="{E0BB030B-09B0-4473-93E8-11132D5C9CA2}"/>
              </a:ext>
            </a:extLst>
          </p:cNvPr>
          <p:cNvSpPr>
            <a:spLocks noGrp="1"/>
          </p:cNvSpPr>
          <p:nvPr>
            <p:ph type="body" orient="vert" idx="1"/>
          </p:nvPr>
        </p:nvSpPr>
        <p:spPr>
          <a:xfrm>
            <a:off x="838200" y="365125"/>
            <a:ext cx="7734300" cy="5811838"/>
          </a:xfrm>
        </p:spPr>
        <p:txBody>
          <a:bodyPr vert="eaVert"/>
          <a:lstStyle/>
          <a:p>
            <a:pPr lvl="0"/>
            <a:r>
              <a:rPr lang="ka-GE"/>
              <a:t>დააწკაპუნეთ მთავარი ტექსტის რედაქტირებისთვის სტილები</a:t>
            </a:r>
          </a:p>
          <a:p>
            <a:pPr lvl="1"/>
            <a:r>
              <a:rPr lang="ka-GE"/>
              <a:t>მეორე დონე</a:t>
            </a:r>
          </a:p>
          <a:p>
            <a:pPr lvl="2"/>
            <a:r>
              <a:rPr lang="ka-GE"/>
              <a:t>მესამე დონე</a:t>
            </a:r>
          </a:p>
          <a:p>
            <a:pPr lvl="3"/>
            <a:r>
              <a:rPr lang="ka-GE"/>
              <a:t>მეოთხე დონე</a:t>
            </a:r>
          </a:p>
          <a:p>
            <a:pPr lvl="4"/>
            <a:r>
              <a:rPr lang="ka-GE"/>
              <a:t>მეხუთე დონე</a:t>
            </a:r>
          </a:p>
        </p:txBody>
      </p:sp>
      <p:sp>
        <p:nvSpPr>
          <p:cNvPr id="4" name="თარიღის ჩანაცვლების ველი 3">
            <a:extLst>
              <a:ext uri="{FF2B5EF4-FFF2-40B4-BE49-F238E27FC236}">
                <a16:creationId xmlns:a16="http://schemas.microsoft.com/office/drawing/2014/main" id="{8A7E8C14-4BBA-4ACD-9400-8F2DC46C71B3}"/>
              </a:ext>
            </a:extLst>
          </p:cNvPr>
          <p:cNvSpPr>
            <a:spLocks noGrp="1"/>
          </p:cNvSpPr>
          <p:nvPr>
            <p:ph type="dt" sz="half" idx="10"/>
          </p:nvPr>
        </p:nvSpPr>
        <p:spPr/>
        <p:txBody>
          <a:bodyPr/>
          <a:lstStyle/>
          <a:p>
            <a:fld id="{98E6ADF1-82E4-4C30-9735-48C34319C874}" type="datetimeFigureOut">
              <a:rPr lang="ka-GE" smtClean="0"/>
              <a:t>15.11.2019</a:t>
            </a:fld>
            <a:endParaRPr lang="ka-GE"/>
          </a:p>
        </p:txBody>
      </p:sp>
      <p:sp>
        <p:nvSpPr>
          <p:cNvPr id="5" name="ქვედა კოლონტიტულის ჩანაცვლების ველი 4">
            <a:extLst>
              <a:ext uri="{FF2B5EF4-FFF2-40B4-BE49-F238E27FC236}">
                <a16:creationId xmlns:a16="http://schemas.microsoft.com/office/drawing/2014/main" id="{7983F7A7-BF5A-44C8-A263-442F9F23708B}"/>
              </a:ext>
            </a:extLst>
          </p:cNvPr>
          <p:cNvSpPr>
            <a:spLocks noGrp="1"/>
          </p:cNvSpPr>
          <p:nvPr>
            <p:ph type="ftr" sz="quarter" idx="11"/>
          </p:nvPr>
        </p:nvSpPr>
        <p:spPr/>
        <p:txBody>
          <a:bodyPr/>
          <a:lstStyle/>
          <a:p>
            <a:endParaRPr lang="ka-GE"/>
          </a:p>
        </p:txBody>
      </p:sp>
      <p:sp>
        <p:nvSpPr>
          <p:cNvPr id="6" name="სლაიდის რიცხვის ჩანაცვლების ველი 5">
            <a:extLst>
              <a:ext uri="{FF2B5EF4-FFF2-40B4-BE49-F238E27FC236}">
                <a16:creationId xmlns:a16="http://schemas.microsoft.com/office/drawing/2014/main" id="{B488C3CD-EB1B-4EE4-9D22-FD7EDA37F36D}"/>
              </a:ext>
            </a:extLst>
          </p:cNvPr>
          <p:cNvSpPr>
            <a:spLocks noGrp="1"/>
          </p:cNvSpPr>
          <p:nvPr>
            <p:ph type="sldNum" sz="quarter" idx="12"/>
          </p:nvPr>
        </p:nvSpPr>
        <p:spPr/>
        <p:txBody>
          <a:bodyPr/>
          <a:lstStyle/>
          <a:p>
            <a:fld id="{37D9A44F-65C9-4B5B-A82D-DF083C0FF729}" type="slidenum">
              <a:rPr lang="ka-GE" smtClean="0"/>
              <a:t>‹#›</a:t>
            </a:fld>
            <a:endParaRPr lang="ka-GE"/>
          </a:p>
        </p:txBody>
      </p:sp>
    </p:spTree>
    <p:extLst>
      <p:ext uri="{BB962C8B-B14F-4D97-AF65-F5344CB8AC3E}">
        <p14:creationId xmlns:p14="http://schemas.microsoft.com/office/powerpoint/2010/main" val="3642736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სათაური და შიგთავსი">
    <p:spTree>
      <p:nvGrpSpPr>
        <p:cNvPr id="1" name=""/>
        <p:cNvGrpSpPr/>
        <p:nvPr/>
      </p:nvGrpSpPr>
      <p:grpSpPr>
        <a:xfrm>
          <a:off x="0" y="0"/>
          <a:ext cx="0" cy="0"/>
          <a:chOff x="0" y="0"/>
          <a:chExt cx="0" cy="0"/>
        </a:xfrm>
      </p:grpSpPr>
      <p:sp>
        <p:nvSpPr>
          <p:cNvPr id="2" name="სათაური 1">
            <a:extLst>
              <a:ext uri="{FF2B5EF4-FFF2-40B4-BE49-F238E27FC236}">
                <a16:creationId xmlns:a16="http://schemas.microsoft.com/office/drawing/2014/main" id="{E206D88E-D6CD-4BD9-913C-3D93CEDD5B22}"/>
              </a:ext>
            </a:extLst>
          </p:cNvPr>
          <p:cNvSpPr>
            <a:spLocks noGrp="1"/>
          </p:cNvSpPr>
          <p:nvPr>
            <p:ph type="title"/>
          </p:nvPr>
        </p:nvSpPr>
        <p:spPr/>
        <p:txBody>
          <a:bodyPr/>
          <a:lstStyle/>
          <a:p>
            <a:r>
              <a:rPr lang="ka-GE"/>
              <a:t>დააწკაპუნეთ მთავარი სათაურის სტილის შესაცვლელად</a:t>
            </a:r>
          </a:p>
        </p:txBody>
      </p:sp>
      <p:sp>
        <p:nvSpPr>
          <p:cNvPr id="3" name="შიგთავსის ჩანაცვლების ველი 2">
            <a:extLst>
              <a:ext uri="{FF2B5EF4-FFF2-40B4-BE49-F238E27FC236}">
                <a16:creationId xmlns:a16="http://schemas.microsoft.com/office/drawing/2014/main" id="{BBB1987C-34FD-4F9C-A518-5961A64B0EA6}"/>
              </a:ext>
            </a:extLst>
          </p:cNvPr>
          <p:cNvSpPr>
            <a:spLocks noGrp="1"/>
          </p:cNvSpPr>
          <p:nvPr>
            <p:ph idx="1"/>
          </p:nvPr>
        </p:nvSpPr>
        <p:spPr/>
        <p:txBody>
          <a:bodyPr/>
          <a:lstStyle/>
          <a:p>
            <a:pPr lvl="0"/>
            <a:r>
              <a:rPr lang="ka-GE"/>
              <a:t>დააწკაპუნეთ მთავარი ტექსტის რედაქტირებისთვის სტილები</a:t>
            </a:r>
          </a:p>
          <a:p>
            <a:pPr lvl="1"/>
            <a:r>
              <a:rPr lang="ka-GE"/>
              <a:t>მეორე დონე</a:t>
            </a:r>
          </a:p>
          <a:p>
            <a:pPr lvl="2"/>
            <a:r>
              <a:rPr lang="ka-GE"/>
              <a:t>მესამე დონე</a:t>
            </a:r>
          </a:p>
          <a:p>
            <a:pPr lvl="3"/>
            <a:r>
              <a:rPr lang="ka-GE"/>
              <a:t>მეოთხე დონე</a:t>
            </a:r>
          </a:p>
          <a:p>
            <a:pPr lvl="4"/>
            <a:r>
              <a:rPr lang="ka-GE"/>
              <a:t>მეხუთე დონე</a:t>
            </a:r>
          </a:p>
        </p:txBody>
      </p:sp>
      <p:sp>
        <p:nvSpPr>
          <p:cNvPr id="4" name="თარიღის ჩანაცვლების ველი 3">
            <a:extLst>
              <a:ext uri="{FF2B5EF4-FFF2-40B4-BE49-F238E27FC236}">
                <a16:creationId xmlns:a16="http://schemas.microsoft.com/office/drawing/2014/main" id="{87F8FA9D-9348-4569-9EAE-058B4F5BE493}"/>
              </a:ext>
            </a:extLst>
          </p:cNvPr>
          <p:cNvSpPr>
            <a:spLocks noGrp="1"/>
          </p:cNvSpPr>
          <p:nvPr>
            <p:ph type="dt" sz="half" idx="10"/>
          </p:nvPr>
        </p:nvSpPr>
        <p:spPr/>
        <p:txBody>
          <a:bodyPr/>
          <a:lstStyle/>
          <a:p>
            <a:fld id="{98E6ADF1-82E4-4C30-9735-48C34319C874}" type="datetimeFigureOut">
              <a:rPr lang="ka-GE" smtClean="0"/>
              <a:t>15.11.2019</a:t>
            </a:fld>
            <a:endParaRPr lang="ka-GE"/>
          </a:p>
        </p:txBody>
      </p:sp>
      <p:sp>
        <p:nvSpPr>
          <p:cNvPr id="5" name="ქვედა კოლონტიტულის ჩანაცვლების ველი 4">
            <a:extLst>
              <a:ext uri="{FF2B5EF4-FFF2-40B4-BE49-F238E27FC236}">
                <a16:creationId xmlns:a16="http://schemas.microsoft.com/office/drawing/2014/main" id="{39EDE2FF-489D-4321-AB87-E1E01E37AF4F}"/>
              </a:ext>
            </a:extLst>
          </p:cNvPr>
          <p:cNvSpPr>
            <a:spLocks noGrp="1"/>
          </p:cNvSpPr>
          <p:nvPr>
            <p:ph type="ftr" sz="quarter" idx="11"/>
          </p:nvPr>
        </p:nvSpPr>
        <p:spPr/>
        <p:txBody>
          <a:bodyPr/>
          <a:lstStyle/>
          <a:p>
            <a:endParaRPr lang="ka-GE"/>
          </a:p>
        </p:txBody>
      </p:sp>
      <p:sp>
        <p:nvSpPr>
          <p:cNvPr id="6" name="სლაიდის რიცხვის ჩანაცვლების ველი 5">
            <a:extLst>
              <a:ext uri="{FF2B5EF4-FFF2-40B4-BE49-F238E27FC236}">
                <a16:creationId xmlns:a16="http://schemas.microsoft.com/office/drawing/2014/main" id="{3A8E984E-81AC-4E50-8CB9-05FE134A3ED0}"/>
              </a:ext>
            </a:extLst>
          </p:cNvPr>
          <p:cNvSpPr>
            <a:spLocks noGrp="1"/>
          </p:cNvSpPr>
          <p:nvPr>
            <p:ph type="sldNum" sz="quarter" idx="12"/>
          </p:nvPr>
        </p:nvSpPr>
        <p:spPr/>
        <p:txBody>
          <a:bodyPr/>
          <a:lstStyle/>
          <a:p>
            <a:fld id="{37D9A44F-65C9-4B5B-A82D-DF083C0FF729}" type="slidenum">
              <a:rPr lang="ka-GE" smtClean="0"/>
              <a:t>‹#›</a:t>
            </a:fld>
            <a:endParaRPr lang="ka-GE"/>
          </a:p>
        </p:txBody>
      </p:sp>
    </p:spTree>
    <p:extLst>
      <p:ext uri="{BB962C8B-B14F-4D97-AF65-F5344CB8AC3E}">
        <p14:creationId xmlns:p14="http://schemas.microsoft.com/office/powerpoint/2010/main" val="195908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სექციის ზედა კოლონტიტული">
    <p:spTree>
      <p:nvGrpSpPr>
        <p:cNvPr id="1" name=""/>
        <p:cNvGrpSpPr/>
        <p:nvPr/>
      </p:nvGrpSpPr>
      <p:grpSpPr>
        <a:xfrm>
          <a:off x="0" y="0"/>
          <a:ext cx="0" cy="0"/>
          <a:chOff x="0" y="0"/>
          <a:chExt cx="0" cy="0"/>
        </a:xfrm>
      </p:grpSpPr>
      <p:sp>
        <p:nvSpPr>
          <p:cNvPr id="2" name="სათაური 1">
            <a:extLst>
              <a:ext uri="{FF2B5EF4-FFF2-40B4-BE49-F238E27FC236}">
                <a16:creationId xmlns:a16="http://schemas.microsoft.com/office/drawing/2014/main" id="{8844EEFD-3274-4BC6-B50E-E14FD59B7AD8}"/>
              </a:ext>
            </a:extLst>
          </p:cNvPr>
          <p:cNvSpPr>
            <a:spLocks noGrp="1"/>
          </p:cNvSpPr>
          <p:nvPr>
            <p:ph type="title"/>
          </p:nvPr>
        </p:nvSpPr>
        <p:spPr>
          <a:xfrm>
            <a:off x="831850" y="1709738"/>
            <a:ext cx="10515600" cy="2852737"/>
          </a:xfrm>
        </p:spPr>
        <p:txBody>
          <a:bodyPr anchor="b"/>
          <a:lstStyle>
            <a:lvl1pPr>
              <a:defRPr sz="6000"/>
            </a:lvl1pPr>
          </a:lstStyle>
          <a:p>
            <a:r>
              <a:rPr lang="ka-GE"/>
              <a:t>დააწკაპუნეთ მთავარი სათაურის სტილის შესაცვლელად</a:t>
            </a:r>
          </a:p>
        </p:txBody>
      </p:sp>
      <p:sp>
        <p:nvSpPr>
          <p:cNvPr id="3" name="ტექსტის ჩანაცვლების ველი 2">
            <a:extLst>
              <a:ext uri="{FF2B5EF4-FFF2-40B4-BE49-F238E27FC236}">
                <a16:creationId xmlns:a16="http://schemas.microsoft.com/office/drawing/2014/main" id="{AFA84D3E-0350-41DC-AA66-9A3F40D924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a-GE"/>
              <a:t>დააწკაპუნეთ მთავარი ტექსტის რედაქტირებისთვის სტილები</a:t>
            </a:r>
          </a:p>
        </p:txBody>
      </p:sp>
      <p:sp>
        <p:nvSpPr>
          <p:cNvPr id="4" name="თარიღის ჩანაცვლების ველი 3">
            <a:extLst>
              <a:ext uri="{FF2B5EF4-FFF2-40B4-BE49-F238E27FC236}">
                <a16:creationId xmlns:a16="http://schemas.microsoft.com/office/drawing/2014/main" id="{7883251B-60B6-4C6F-95EE-8A7D52C3BA16}"/>
              </a:ext>
            </a:extLst>
          </p:cNvPr>
          <p:cNvSpPr>
            <a:spLocks noGrp="1"/>
          </p:cNvSpPr>
          <p:nvPr>
            <p:ph type="dt" sz="half" idx="10"/>
          </p:nvPr>
        </p:nvSpPr>
        <p:spPr/>
        <p:txBody>
          <a:bodyPr/>
          <a:lstStyle/>
          <a:p>
            <a:fld id="{98E6ADF1-82E4-4C30-9735-48C34319C874}" type="datetimeFigureOut">
              <a:rPr lang="ka-GE" smtClean="0"/>
              <a:t>15.11.2019</a:t>
            </a:fld>
            <a:endParaRPr lang="ka-GE"/>
          </a:p>
        </p:txBody>
      </p:sp>
      <p:sp>
        <p:nvSpPr>
          <p:cNvPr id="5" name="ქვედა კოლონტიტულის ჩანაცვლების ველი 4">
            <a:extLst>
              <a:ext uri="{FF2B5EF4-FFF2-40B4-BE49-F238E27FC236}">
                <a16:creationId xmlns:a16="http://schemas.microsoft.com/office/drawing/2014/main" id="{C7135B1D-13BE-41B6-8681-C360E575E367}"/>
              </a:ext>
            </a:extLst>
          </p:cNvPr>
          <p:cNvSpPr>
            <a:spLocks noGrp="1"/>
          </p:cNvSpPr>
          <p:nvPr>
            <p:ph type="ftr" sz="quarter" idx="11"/>
          </p:nvPr>
        </p:nvSpPr>
        <p:spPr/>
        <p:txBody>
          <a:bodyPr/>
          <a:lstStyle/>
          <a:p>
            <a:endParaRPr lang="ka-GE"/>
          </a:p>
        </p:txBody>
      </p:sp>
      <p:sp>
        <p:nvSpPr>
          <p:cNvPr id="6" name="სლაიდის რიცხვის ჩანაცვლების ველი 5">
            <a:extLst>
              <a:ext uri="{FF2B5EF4-FFF2-40B4-BE49-F238E27FC236}">
                <a16:creationId xmlns:a16="http://schemas.microsoft.com/office/drawing/2014/main" id="{13B8DF15-7113-4B75-8EAA-8DBDB8F7B914}"/>
              </a:ext>
            </a:extLst>
          </p:cNvPr>
          <p:cNvSpPr>
            <a:spLocks noGrp="1"/>
          </p:cNvSpPr>
          <p:nvPr>
            <p:ph type="sldNum" sz="quarter" idx="12"/>
          </p:nvPr>
        </p:nvSpPr>
        <p:spPr/>
        <p:txBody>
          <a:bodyPr/>
          <a:lstStyle/>
          <a:p>
            <a:fld id="{37D9A44F-65C9-4B5B-A82D-DF083C0FF729}" type="slidenum">
              <a:rPr lang="ka-GE" smtClean="0"/>
              <a:t>‹#›</a:t>
            </a:fld>
            <a:endParaRPr lang="ka-GE"/>
          </a:p>
        </p:txBody>
      </p:sp>
    </p:spTree>
    <p:extLst>
      <p:ext uri="{BB962C8B-B14F-4D97-AF65-F5344CB8AC3E}">
        <p14:creationId xmlns:p14="http://schemas.microsoft.com/office/powerpoint/2010/main" val="38272841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ორი შიგთავსი">
    <p:spTree>
      <p:nvGrpSpPr>
        <p:cNvPr id="1" name=""/>
        <p:cNvGrpSpPr/>
        <p:nvPr/>
      </p:nvGrpSpPr>
      <p:grpSpPr>
        <a:xfrm>
          <a:off x="0" y="0"/>
          <a:ext cx="0" cy="0"/>
          <a:chOff x="0" y="0"/>
          <a:chExt cx="0" cy="0"/>
        </a:xfrm>
      </p:grpSpPr>
      <p:sp>
        <p:nvSpPr>
          <p:cNvPr id="2" name="სათაური 1">
            <a:extLst>
              <a:ext uri="{FF2B5EF4-FFF2-40B4-BE49-F238E27FC236}">
                <a16:creationId xmlns:a16="http://schemas.microsoft.com/office/drawing/2014/main" id="{8911C2EA-B5FC-4FB0-BD9E-8BD8BA7C0A49}"/>
              </a:ext>
            </a:extLst>
          </p:cNvPr>
          <p:cNvSpPr>
            <a:spLocks noGrp="1"/>
          </p:cNvSpPr>
          <p:nvPr>
            <p:ph type="title"/>
          </p:nvPr>
        </p:nvSpPr>
        <p:spPr/>
        <p:txBody>
          <a:bodyPr/>
          <a:lstStyle/>
          <a:p>
            <a:r>
              <a:rPr lang="ka-GE"/>
              <a:t>დააწკაპუნეთ მთავარი სათაურის სტილის შესაცვლელად</a:t>
            </a:r>
          </a:p>
        </p:txBody>
      </p:sp>
      <p:sp>
        <p:nvSpPr>
          <p:cNvPr id="3" name="შიგთავსის ჩანაცვლების ველი 2">
            <a:extLst>
              <a:ext uri="{FF2B5EF4-FFF2-40B4-BE49-F238E27FC236}">
                <a16:creationId xmlns:a16="http://schemas.microsoft.com/office/drawing/2014/main" id="{AA6E2C56-7FF0-458A-9D4C-BF66E2B8B163}"/>
              </a:ext>
            </a:extLst>
          </p:cNvPr>
          <p:cNvSpPr>
            <a:spLocks noGrp="1"/>
          </p:cNvSpPr>
          <p:nvPr>
            <p:ph sz="half" idx="1"/>
          </p:nvPr>
        </p:nvSpPr>
        <p:spPr>
          <a:xfrm>
            <a:off x="838200" y="1825625"/>
            <a:ext cx="5181600" cy="4351338"/>
          </a:xfrm>
        </p:spPr>
        <p:txBody>
          <a:bodyPr/>
          <a:lstStyle/>
          <a:p>
            <a:pPr lvl="0"/>
            <a:r>
              <a:rPr lang="ka-GE"/>
              <a:t>დააწკაპუნეთ მთავარი ტექსტის რედაქტირებისთვის სტილები</a:t>
            </a:r>
          </a:p>
          <a:p>
            <a:pPr lvl="1"/>
            <a:r>
              <a:rPr lang="ka-GE"/>
              <a:t>მეორე დონე</a:t>
            </a:r>
          </a:p>
          <a:p>
            <a:pPr lvl="2"/>
            <a:r>
              <a:rPr lang="ka-GE"/>
              <a:t>მესამე დონე</a:t>
            </a:r>
          </a:p>
          <a:p>
            <a:pPr lvl="3"/>
            <a:r>
              <a:rPr lang="ka-GE"/>
              <a:t>მეოთხე დონე</a:t>
            </a:r>
          </a:p>
          <a:p>
            <a:pPr lvl="4"/>
            <a:r>
              <a:rPr lang="ka-GE"/>
              <a:t>მეხუთე დონე</a:t>
            </a:r>
          </a:p>
        </p:txBody>
      </p:sp>
      <p:sp>
        <p:nvSpPr>
          <p:cNvPr id="4" name="შიგთავსის ჩანაცვლების ველი 3">
            <a:extLst>
              <a:ext uri="{FF2B5EF4-FFF2-40B4-BE49-F238E27FC236}">
                <a16:creationId xmlns:a16="http://schemas.microsoft.com/office/drawing/2014/main" id="{ADD18DB3-B519-4F85-9695-8DFC5850A1C2}"/>
              </a:ext>
            </a:extLst>
          </p:cNvPr>
          <p:cNvSpPr>
            <a:spLocks noGrp="1"/>
          </p:cNvSpPr>
          <p:nvPr>
            <p:ph sz="half" idx="2"/>
          </p:nvPr>
        </p:nvSpPr>
        <p:spPr>
          <a:xfrm>
            <a:off x="6172200" y="1825625"/>
            <a:ext cx="5181600" cy="4351338"/>
          </a:xfrm>
        </p:spPr>
        <p:txBody>
          <a:bodyPr/>
          <a:lstStyle/>
          <a:p>
            <a:pPr lvl="0"/>
            <a:r>
              <a:rPr lang="ka-GE"/>
              <a:t>დააწკაპუნეთ მთავარი ტექსტის რედაქტირებისთვის სტილები</a:t>
            </a:r>
          </a:p>
          <a:p>
            <a:pPr lvl="1"/>
            <a:r>
              <a:rPr lang="ka-GE"/>
              <a:t>მეორე დონე</a:t>
            </a:r>
          </a:p>
          <a:p>
            <a:pPr lvl="2"/>
            <a:r>
              <a:rPr lang="ka-GE"/>
              <a:t>მესამე დონე</a:t>
            </a:r>
          </a:p>
          <a:p>
            <a:pPr lvl="3"/>
            <a:r>
              <a:rPr lang="ka-GE"/>
              <a:t>მეოთხე დონე</a:t>
            </a:r>
          </a:p>
          <a:p>
            <a:pPr lvl="4"/>
            <a:r>
              <a:rPr lang="ka-GE"/>
              <a:t>მეხუთე დონე</a:t>
            </a:r>
          </a:p>
        </p:txBody>
      </p:sp>
      <p:sp>
        <p:nvSpPr>
          <p:cNvPr id="5" name="თარიღის ჩანაცვლების ველი 4">
            <a:extLst>
              <a:ext uri="{FF2B5EF4-FFF2-40B4-BE49-F238E27FC236}">
                <a16:creationId xmlns:a16="http://schemas.microsoft.com/office/drawing/2014/main" id="{75C2C758-141F-422E-AE61-6E400E34B0B6}"/>
              </a:ext>
            </a:extLst>
          </p:cNvPr>
          <p:cNvSpPr>
            <a:spLocks noGrp="1"/>
          </p:cNvSpPr>
          <p:nvPr>
            <p:ph type="dt" sz="half" idx="10"/>
          </p:nvPr>
        </p:nvSpPr>
        <p:spPr/>
        <p:txBody>
          <a:bodyPr/>
          <a:lstStyle/>
          <a:p>
            <a:fld id="{98E6ADF1-82E4-4C30-9735-48C34319C874}" type="datetimeFigureOut">
              <a:rPr lang="ka-GE" smtClean="0"/>
              <a:t>15.11.2019</a:t>
            </a:fld>
            <a:endParaRPr lang="ka-GE"/>
          </a:p>
        </p:txBody>
      </p:sp>
      <p:sp>
        <p:nvSpPr>
          <p:cNvPr id="6" name="ქვედა კოლონტიტულის ჩანაცვლების ველი 5">
            <a:extLst>
              <a:ext uri="{FF2B5EF4-FFF2-40B4-BE49-F238E27FC236}">
                <a16:creationId xmlns:a16="http://schemas.microsoft.com/office/drawing/2014/main" id="{AF30B75B-E9A8-45FE-8E9F-C86AFDA0DD01}"/>
              </a:ext>
            </a:extLst>
          </p:cNvPr>
          <p:cNvSpPr>
            <a:spLocks noGrp="1"/>
          </p:cNvSpPr>
          <p:nvPr>
            <p:ph type="ftr" sz="quarter" idx="11"/>
          </p:nvPr>
        </p:nvSpPr>
        <p:spPr/>
        <p:txBody>
          <a:bodyPr/>
          <a:lstStyle/>
          <a:p>
            <a:endParaRPr lang="ka-GE"/>
          </a:p>
        </p:txBody>
      </p:sp>
      <p:sp>
        <p:nvSpPr>
          <p:cNvPr id="7" name="სლაიდის რიცხვის ჩანაცვლების ველი 6">
            <a:extLst>
              <a:ext uri="{FF2B5EF4-FFF2-40B4-BE49-F238E27FC236}">
                <a16:creationId xmlns:a16="http://schemas.microsoft.com/office/drawing/2014/main" id="{4EC75847-0592-4DF3-A098-20E493EFCD1C}"/>
              </a:ext>
            </a:extLst>
          </p:cNvPr>
          <p:cNvSpPr>
            <a:spLocks noGrp="1"/>
          </p:cNvSpPr>
          <p:nvPr>
            <p:ph type="sldNum" sz="quarter" idx="12"/>
          </p:nvPr>
        </p:nvSpPr>
        <p:spPr/>
        <p:txBody>
          <a:bodyPr/>
          <a:lstStyle/>
          <a:p>
            <a:fld id="{37D9A44F-65C9-4B5B-A82D-DF083C0FF729}" type="slidenum">
              <a:rPr lang="ka-GE" smtClean="0"/>
              <a:t>‹#›</a:t>
            </a:fld>
            <a:endParaRPr lang="ka-GE"/>
          </a:p>
        </p:txBody>
      </p:sp>
    </p:spTree>
    <p:extLst>
      <p:ext uri="{BB962C8B-B14F-4D97-AF65-F5344CB8AC3E}">
        <p14:creationId xmlns:p14="http://schemas.microsoft.com/office/powerpoint/2010/main" val="17684313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შედარება">
    <p:spTree>
      <p:nvGrpSpPr>
        <p:cNvPr id="1" name=""/>
        <p:cNvGrpSpPr/>
        <p:nvPr/>
      </p:nvGrpSpPr>
      <p:grpSpPr>
        <a:xfrm>
          <a:off x="0" y="0"/>
          <a:ext cx="0" cy="0"/>
          <a:chOff x="0" y="0"/>
          <a:chExt cx="0" cy="0"/>
        </a:xfrm>
      </p:grpSpPr>
      <p:sp>
        <p:nvSpPr>
          <p:cNvPr id="2" name="სათაური 1">
            <a:extLst>
              <a:ext uri="{FF2B5EF4-FFF2-40B4-BE49-F238E27FC236}">
                <a16:creationId xmlns:a16="http://schemas.microsoft.com/office/drawing/2014/main" id="{A66B2FBD-6CDA-447A-BB42-CC9C054942E4}"/>
              </a:ext>
            </a:extLst>
          </p:cNvPr>
          <p:cNvSpPr>
            <a:spLocks noGrp="1"/>
          </p:cNvSpPr>
          <p:nvPr>
            <p:ph type="title"/>
          </p:nvPr>
        </p:nvSpPr>
        <p:spPr>
          <a:xfrm>
            <a:off x="839788" y="365125"/>
            <a:ext cx="10515600" cy="1325563"/>
          </a:xfrm>
        </p:spPr>
        <p:txBody>
          <a:bodyPr/>
          <a:lstStyle/>
          <a:p>
            <a:r>
              <a:rPr lang="ka-GE"/>
              <a:t>დააწკაპუნეთ მთავარი სათაურის სტილის შესაცვლელად</a:t>
            </a:r>
          </a:p>
        </p:txBody>
      </p:sp>
      <p:sp>
        <p:nvSpPr>
          <p:cNvPr id="3" name="ტექსტის ჩანაცვლების ველი 2">
            <a:extLst>
              <a:ext uri="{FF2B5EF4-FFF2-40B4-BE49-F238E27FC236}">
                <a16:creationId xmlns:a16="http://schemas.microsoft.com/office/drawing/2014/main" id="{D2D64CD6-1547-41FE-BC1A-EB0CEB1AD2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a-GE"/>
              <a:t>დააწკაპუნეთ მთავარი ტექსტის რედაქტირებისთვის სტილები</a:t>
            </a:r>
          </a:p>
        </p:txBody>
      </p:sp>
      <p:sp>
        <p:nvSpPr>
          <p:cNvPr id="4" name="შიგთავსის ჩანაცვლების ველი 3">
            <a:extLst>
              <a:ext uri="{FF2B5EF4-FFF2-40B4-BE49-F238E27FC236}">
                <a16:creationId xmlns:a16="http://schemas.microsoft.com/office/drawing/2014/main" id="{9307B77A-8D1B-4773-81EE-8EBFF8D8AF26}"/>
              </a:ext>
            </a:extLst>
          </p:cNvPr>
          <p:cNvSpPr>
            <a:spLocks noGrp="1"/>
          </p:cNvSpPr>
          <p:nvPr>
            <p:ph sz="half" idx="2"/>
          </p:nvPr>
        </p:nvSpPr>
        <p:spPr>
          <a:xfrm>
            <a:off x="839788" y="2505075"/>
            <a:ext cx="5157787" cy="3684588"/>
          </a:xfrm>
        </p:spPr>
        <p:txBody>
          <a:bodyPr/>
          <a:lstStyle/>
          <a:p>
            <a:pPr lvl="0"/>
            <a:r>
              <a:rPr lang="ka-GE"/>
              <a:t>დააწკაპუნეთ მთავარი ტექსტის რედაქტირებისთვის სტილები</a:t>
            </a:r>
          </a:p>
          <a:p>
            <a:pPr lvl="1"/>
            <a:r>
              <a:rPr lang="ka-GE"/>
              <a:t>მეორე დონე</a:t>
            </a:r>
          </a:p>
          <a:p>
            <a:pPr lvl="2"/>
            <a:r>
              <a:rPr lang="ka-GE"/>
              <a:t>მესამე დონე</a:t>
            </a:r>
          </a:p>
          <a:p>
            <a:pPr lvl="3"/>
            <a:r>
              <a:rPr lang="ka-GE"/>
              <a:t>მეოთხე დონე</a:t>
            </a:r>
          </a:p>
          <a:p>
            <a:pPr lvl="4"/>
            <a:r>
              <a:rPr lang="ka-GE"/>
              <a:t>მეხუთე დონე</a:t>
            </a:r>
          </a:p>
        </p:txBody>
      </p:sp>
      <p:sp>
        <p:nvSpPr>
          <p:cNvPr id="5" name="ტექსტის ჩანაცვლების ველი 4">
            <a:extLst>
              <a:ext uri="{FF2B5EF4-FFF2-40B4-BE49-F238E27FC236}">
                <a16:creationId xmlns:a16="http://schemas.microsoft.com/office/drawing/2014/main" id="{CC1619EB-9F8C-4802-851B-6EBF600C3A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a-GE"/>
              <a:t>დააწკაპუნეთ მთავარი ტექსტის რედაქტირებისთვის სტილები</a:t>
            </a:r>
          </a:p>
        </p:txBody>
      </p:sp>
      <p:sp>
        <p:nvSpPr>
          <p:cNvPr id="6" name="შიგთავსის ჩანაცვლების ველი 5">
            <a:extLst>
              <a:ext uri="{FF2B5EF4-FFF2-40B4-BE49-F238E27FC236}">
                <a16:creationId xmlns:a16="http://schemas.microsoft.com/office/drawing/2014/main" id="{3C278CFC-B5DF-4225-B7FA-DF842329ADAA}"/>
              </a:ext>
            </a:extLst>
          </p:cNvPr>
          <p:cNvSpPr>
            <a:spLocks noGrp="1"/>
          </p:cNvSpPr>
          <p:nvPr>
            <p:ph sz="quarter" idx="4"/>
          </p:nvPr>
        </p:nvSpPr>
        <p:spPr>
          <a:xfrm>
            <a:off x="6172200" y="2505075"/>
            <a:ext cx="5183188" cy="3684588"/>
          </a:xfrm>
        </p:spPr>
        <p:txBody>
          <a:bodyPr/>
          <a:lstStyle/>
          <a:p>
            <a:pPr lvl="0"/>
            <a:r>
              <a:rPr lang="ka-GE"/>
              <a:t>დააწკაპუნეთ მთავარი ტექსტის რედაქტირებისთვის სტილები</a:t>
            </a:r>
          </a:p>
          <a:p>
            <a:pPr lvl="1"/>
            <a:r>
              <a:rPr lang="ka-GE"/>
              <a:t>მეორე დონე</a:t>
            </a:r>
          </a:p>
          <a:p>
            <a:pPr lvl="2"/>
            <a:r>
              <a:rPr lang="ka-GE"/>
              <a:t>მესამე დონე</a:t>
            </a:r>
          </a:p>
          <a:p>
            <a:pPr lvl="3"/>
            <a:r>
              <a:rPr lang="ka-GE"/>
              <a:t>მეოთხე დონე</a:t>
            </a:r>
          </a:p>
          <a:p>
            <a:pPr lvl="4"/>
            <a:r>
              <a:rPr lang="ka-GE"/>
              <a:t>მეხუთე დონე</a:t>
            </a:r>
          </a:p>
        </p:txBody>
      </p:sp>
      <p:sp>
        <p:nvSpPr>
          <p:cNvPr id="7" name="თარიღის ჩანაცვლების ველი 6">
            <a:extLst>
              <a:ext uri="{FF2B5EF4-FFF2-40B4-BE49-F238E27FC236}">
                <a16:creationId xmlns:a16="http://schemas.microsoft.com/office/drawing/2014/main" id="{CC0EC6E7-82B6-4A15-91BD-DA8EEC47CCF8}"/>
              </a:ext>
            </a:extLst>
          </p:cNvPr>
          <p:cNvSpPr>
            <a:spLocks noGrp="1"/>
          </p:cNvSpPr>
          <p:nvPr>
            <p:ph type="dt" sz="half" idx="10"/>
          </p:nvPr>
        </p:nvSpPr>
        <p:spPr/>
        <p:txBody>
          <a:bodyPr/>
          <a:lstStyle/>
          <a:p>
            <a:fld id="{98E6ADF1-82E4-4C30-9735-48C34319C874}" type="datetimeFigureOut">
              <a:rPr lang="ka-GE" smtClean="0"/>
              <a:t>15.11.2019</a:t>
            </a:fld>
            <a:endParaRPr lang="ka-GE"/>
          </a:p>
        </p:txBody>
      </p:sp>
      <p:sp>
        <p:nvSpPr>
          <p:cNvPr id="8" name="ქვედა კოლონტიტულის ჩანაცვლების ველი 7">
            <a:extLst>
              <a:ext uri="{FF2B5EF4-FFF2-40B4-BE49-F238E27FC236}">
                <a16:creationId xmlns:a16="http://schemas.microsoft.com/office/drawing/2014/main" id="{3EF99307-5E59-411C-973E-C1379F31FBDF}"/>
              </a:ext>
            </a:extLst>
          </p:cNvPr>
          <p:cNvSpPr>
            <a:spLocks noGrp="1"/>
          </p:cNvSpPr>
          <p:nvPr>
            <p:ph type="ftr" sz="quarter" idx="11"/>
          </p:nvPr>
        </p:nvSpPr>
        <p:spPr/>
        <p:txBody>
          <a:bodyPr/>
          <a:lstStyle/>
          <a:p>
            <a:endParaRPr lang="ka-GE"/>
          </a:p>
        </p:txBody>
      </p:sp>
      <p:sp>
        <p:nvSpPr>
          <p:cNvPr id="9" name="სლაიდის რიცხვის ჩანაცვლების ველი 8">
            <a:extLst>
              <a:ext uri="{FF2B5EF4-FFF2-40B4-BE49-F238E27FC236}">
                <a16:creationId xmlns:a16="http://schemas.microsoft.com/office/drawing/2014/main" id="{FA2706F2-EC6D-4DA8-9EB7-EB8782CFD394}"/>
              </a:ext>
            </a:extLst>
          </p:cNvPr>
          <p:cNvSpPr>
            <a:spLocks noGrp="1"/>
          </p:cNvSpPr>
          <p:nvPr>
            <p:ph type="sldNum" sz="quarter" idx="12"/>
          </p:nvPr>
        </p:nvSpPr>
        <p:spPr/>
        <p:txBody>
          <a:bodyPr/>
          <a:lstStyle/>
          <a:p>
            <a:fld id="{37D9A44F-65C9-4B5B-A82D-DF083C0FF729}" type="slidenum">
              <a:rPr lang="ka-GE" smtClean="0"/>
              <a:t>‹#›</a:t>
            </a:fld>
            <a:endParaRPr lang="ka-GE"/>
          </a:p>
        </p:txBody>
      </p:sp>
    </p:spTree>
    <p:extLst>
      <p:ext uri="{BB962C8B-B14F-4D97-AF65-F5344CB8AC3E}">
        <p14:creationId xmlns:p14="http://schemas.microsoft.com/office/powerpoint/2010/main" val="2255727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მხოლოდ სათაური">
    <p:spTree>
      <p:nvGrpSpPr>
        <p:cNvPr id="1" name=""/>
        <p:cNvGrpSpPr/>
        <p:nvPr/>
      </p:nvGrpSpPr>
      <p:grpSpPr>
        <a:xfrm>
          <a:off x="0" y="0"/>
          <a:ext cx="0" cy="0"/>
          <a:chOff x="0" y="0"/>
          <a:chExt cx="0" cy="0"/>
        </a:xfrm>
      </p:grpSpPr>
      <p:sp>
        <p:nvSpPr>
          <p:cNvPr id="2" name="სათაური 1">
            <a:extLst>
              <a:ext uri="{FF2B5EF4-FFF2-40B4-BE49-F238E27FC236}">
                <a16:creationId xmlns:a16="http://schemas.microsoft.com/office/drawing/2014/main" id="{F994C3C7-7363-4B67-8EBA-3A150E5B2159}"/>
              </a:ext>
            </a:extLst>
          </p:cNvPr>
          <p:cNvSpPr>
            <a:spLocks noGrp="1"/>
          </p:cNvSpPr>
          <p:nvPr>
            <p:ph type="title"/>
          </p:nvPr>
        </p:nvSpPr>
        <p:spPr/>
        <p:txBody>
          <a:bodyPr/>
          <a:lstStyle/>
          <a:p>
            <a:r>
              <a:rPr lang="ka-GE"/>
              <a:t>დააწკაპუნეთ მთავარი სათაურის სტილის შესაცვლელად</a:t>
            </a:r>
          </a:p>
        </p:txBody>
      </p:sp>
      <p:sp>
        <p:nvSpPr>
          <p:cNvPr id="3" name="თარიღის ჩანაცვლების ველი 2">
            <a:extLst>
              <a:ext uri="{FF2B5EF4-FFF2-40B4-BE49-F238E27FC236}">
                <a16:creationId xmlns:a16="http://schemas.microsoft.com/office/drawing/2014/main" id="{DD2659FB-CA6F-40E4-A5B2-94D25AB3861C}"/>
              </a:ext>
            </a:extLst>
          </p:cNvPr>
          <p:cNvSpPr>
            <a:spLocks noGrp="1"/>
          </p:cNvSpPr>
          <p:nvPr>
            <p:ph type="dt" sz="half" idx="10"/>
          </p:nvPr>
        </p:nvSpPr>
        <p:spPr/>
        <p:txBody>
          <a:bodyPr/>
          <a:lstStyle/>
          <a:p>
            <a:fld id="{98E6ADF1-82E4-4C30-9735-48C34319C874}" type="datetimeFigureOut">
              <a:rPr lang="ka-GE" smtClean="0"/>
              <a:t>15.11.2019</a:t>
            </a:fld>
            <a:endParaRPr lang="ka-GE"/>
          </a:p>
        </p:txBody>
      </p:sp>
      <p:sp>
        <p:nvSpPr>
          <p:cNvPr id="4" name="ქვედა კოლონტიტულის ჩანაცვლების ველი 3">
            <a:extLst>
              <a:ext uri="{FF2B5EF4-FFF2-40B4-BE49-F238E27FC236}">
                <a16:creationId xmlns:a16="http://schemas.microsoft.com/office/drawing/2014/main" id="{876ED5EE-467C-4F71-A32F-B15BB22D75FF}"/>
              </a:ext>
            </a:extLst>
          </p:cNvPr>
          <p:cNvSpPr>
            <a:spLocks noGrp="1"/>
          </p:cNvSpPr>
          <p:nvPr>
            <p:ph type="ftr" sz="quarter" idx="11"/>
          </p:nvPr>
        </p:nvSpPr>
        <p:spPr/>
        <p:txBody>
          <a:bodyPr/>
          <a:lstStyle/>
          <a:p>
            <a:endParaRPr lang="ka-GE"/>
          </a:p>
        </p:txBody>
      </p:sp>
      <p:sp>
        <p:nvSpPr>
          <p:cNvPr id="5" name="სლაიდის რიცხვის ჩანაცვლების ველი 4">
            <a:extLst>
              <a:ext uri="{FF2B5EF4-FFF2-40B4-BE49-F238E27FC236}">
                <a16:creationId xmlns:a16="http://schemas.microsoft.com/office/drawing/2014/main" id="{443DF682-D88F-4546-8F1C-C93788D161AB}"/>
              </a:ext>
            </a:extLst>
          </p:cNvPr>
          <p:cNvSpPr>
            <a:spLocks noGrp="1"/>
          </p:cNvSpPr>
          <p:nvPr>
            <p:ph type="sldNum" sz="quarter" idx="12"/>
          </p:nvPr>
        </p:nvSpPr>
        <p:spPr/>
        <p:txBody>
          <a:bodyPr/>
          <a:lstStyle/>
          <a:p>
            <a:fld id="{37D9A44F-65C9-4B5B-A82D-DF083C0FF729}" type="slidenum">
              <a:rPr lang="ka-GE" smtClean="0"/>
              <a:t>‹#›</a:t>
            </a:fld>
            <a:endParaRPr lang="ka-GE"/>
          </a:p>
        </p:txBody>
      </p:sp>
    </p:spTree>
    <p:extLst>
      <p:ext uri="{BB962C8B-B14F-4D97-AF65-F5344CB8AC3E}">
        <p14:creationId xmlns:p14="http://schemas.microsoft.com/office/powerpoint/2010/main" val="2498363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ცარიელი">
    <p:spTree>
      <p:nvGrpSpPr>
        <p:cNvPr id="1" name=""/>
        <p:cNvGrpSpPr/>
        <p:nvPr/>
      </p:nvGrpSpPr>
      <p:grpSpPr>
        <a:xfrm>
          <a:off x="0" y="0"/>
          <a:ext cx="0" cy="0"/>
          <a:chOff x="0" y="0"/>
          <a:chExt cx="0" cy="0"/>
        </a:xfrm>
      </p:grpSpPr>
      <p:sp>
        <p:nvSpPr>
          <p:cNvPr id="2" name="თარიღის ჩანაცვლების ველი 1">
            <a:extLst>
              <a:ext uri="{FF2B5EF4-FFF2-40B4-BE49-F238E27FC236}">
                <a16:creationId xmlns:a16="http://schemas.microsoft.com/office/drawing/2014/main" id="{8240A38B-DCBF-4032-B437-9A025B86625B}"/>
              </a:ext>
            </a:extLst>
          </p:cNvPr>
          <p:cNvSpPr>
            <a:spLocks noGrp="1"/>
          </p:cNvSpPr>
          <p:nvPr>
            <p:ph type="dt" sz="half" idx="10"/>
          </p:nvPr>
        </p:nvSpPr>
        <p:spPr/>
        <p:txBody>
          <a:bodyPr/>
          <a:lstStyle/>
          <a:p>
            <a:fld id="{98E6ADF1-82E4-4C30-9735-48C34319C874}" type="datetimeFigureOut">
              <a:rPr lang="ka-GE" smtClean="0"/>
              <a:t>15.11.2019</a:t>
            </a:fld>
            <a:endParaRPr lang="ka-GE"/>
          </a:p>
        </p:txBody>
      </p:sp>
      <p:sp>
        <p:nvSpPr>
          <p:cNvPr id="3" name="ქვედა კოლონტიტულის ჩანაცვლების ველი 2">
            <a:extLst>
              <a:ext uri="{FF2B5EF4-FFF2-40B4-BE49-F238E27FC236}">
                <a16:creationId xmlns:a16="http://schemas.microsoft.com/office/drawing/2014/main" id="{534E8144-900C-452E-95CE-C5950E9D2DBF}"/>
              </a:ext>
            </a:extLst>
          </p:cNvPr>
          <p:cNvSpPr>
            <a:spLocks noGrp="1"/>
          </p:cNvSpPr>
          <p:nvPr>
            <p:ph type="ftr" sz="quarter" idx="11"/>
          </p:nvPr>
        </p:nvSpPr>
        <p:spPr/>
        <p:txBody>
          <a:bodyPr/>
          <a:lstStyle/>
          <a:p>
            <a:endParaRPr lang="ka-GE"/>
          </a:p>
        </p:txBody>
      </p:sp>
      <p:sp>
        <p:nvSpPr>
          <p:cNvPr id="4" name="სლაიდის რიცხვის ჩანაცვლების ველი 3">
            <a:extLst>
              <a:ext uri="{FF2B5EF4-FFF2-40B4-BE49-F238E27FC236}">
                <a16:creationId xmlns:a16="http://schemas.microsoft.com/office/drawing/2014/main" id="{FB64B3F6-D4D7-4520-ABBC-38D50D518F6D}"/>
              </a:ext>
            </a:extLst>
          </p:cNvPr>
          <p:cNvSpPr>
            <a:spLocks noGrp="1"/>
          </p:cNvSpPr>
          <p:nvPr>
            <p:ph type="sldNum" sz="quarter" idx="12"/>
          </p:nvPr>
        </p:nvSpPr>
        <p:spPr/>
        <p:txBody>
          <a:bodyPr/>
          <a:lstStyle/>
          <a:p>
            <a:fld id="{37D9A44F-65C9-4B5B-A82D-DF083C0FF729}" type="slidenum">
              <a:rPr lang="ka-GE" smtClean="0"/>
              <a:t>‹#›</a:t>
            </a:fld>
            <a:endParaRPr lang="ka-GE"/>
          </a:p>
        </p:txBody>
      </p:sp>
    </p:spTree>
    <p:extLst>
      <p:ext uri="{BB962C8B-B14F-4D97-AF65-F5344CB8AC3E}">
        <p14:creationId xmlns:p14="http://schemas.microsoft.com/office/powerpoint/2010/main" val="2627880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შიგთავსი წარწერასთან">
    <p:spTree>
      <p:nvGrpSpPr>
        <p:cNvPr id="1" name=""/>
        <p:cNvGrpSpPr/>
        <p:nvPr/>
      </p:nvGrpSpPr>
      <p:grpSpPr>
        <a:xfrm>
          <a:off x="0" y="0"/>
          <a:ext cx="0" cy="0"/>
          <a:chOff x="0" y="0"/>
          <a:chExt cx="0" cy="0"/>
        </a:xfrm>
      </p:grpSpPr>
      <p:sp>
        <p:nvSpPr>
          <p:cNvPr id="2" name="სათაური 1">
            <a:extLst>
              <a:ext uri="{FF2B5EF4-FFF2-40B4-BE49-F238E27FC236}">
                <a16:creationId xmlns:a16="http://schemas.microsoft.com/office/drawing/2014/main" id="{FBF800D7-9E51-40A1-942C-89FA72FBE80B}"/>
              </a:ext>
            </a:extLst>
          </p:cNvPr>
          <p:cNvSpPr>
            <a:spLocks noGrp="1"/>
          </p:cNvSpPr>
          <p:nvPr>
            <p:ph type="title"/>
          </p:nvPr>
        </p:nvSpPr>
        <p:spPr>
          <a:xfrm>
            <a:off x="839788" y="457200"/>
            <a:ext cx="3932237" cy="1600200"/>
          </a:xfrm>
        </p:spPr>
        <p:txBody>
          <a:bodyPr anchor="b"/>
          <a:lstStyle>
            <a:lvl1pPr>
              <a:defRPr sz="3200"/>
            </a:lvl1pPr>
          </a:lstStyle>
          <a:p>
            <a:r>
              <a:rPr lang="ka-GE"/>
              <a:t>დააწკაპუნეთ მთავარი სათაურის სტილის შესაცვლელად</a:t>
            </a:r>
          </a:p>
        </p:txBody>
      </p:sp>
      <p:sp>
        <p:nvSpPr>
          <p:cNvPr id="3" name="შიგთავსის ჩანაცვლების ველი 2">
            <a:extLst>
              <a:ext uri="{FF2B5EF4-FFF2-40B4-BE49-F238E27FC236}">
                <a16:creationId xmlns:a16="http://schemas.microsoft.com/office/drawing/2014/main" id="{31F29BE3-E344-4419-BB9F-2BA09DF0CE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a-GE"/>
              <a:t>დააწკაპუნეთ მთავარი ტექსტის რედაქტირებისთვის სტილები</a:t>
            </a:r>
          </a:p>
          <a:p>
            <a:pPr lvl="1"/>
            <a:r>
              <a:rPr lang="ka-GE"/>
              <a:t>მეორე დონე</a:t>
            </a:r>
          </a:p>
          <a:p>
            <a:pPr lvl="2"/>
            <a:r>
              <a:rPr lang="ka-GE"/>
              <a:t>მესამე დონე</a:t>
            </a:r>
          </a:p>
          <a:p>
            <a:pPr lvl="3"/>
            <a:r>
              <a:rPr lang="ka-GE"/>
              <a:t>მეოთხე დონე</a:t>
            </a:r>
          </a:p>
          <a:p>
            <a:pPr lvl="4"/>
            <a:r>
              <a:rPr lang="ka-GE"/>
              <a:t>მეხუთე დონე</a:t>
            </a:r>
          </a:p>
        </p:txBody>
      </p:sp>
      <p:sp>
        <p:nvSpPr>
          <p:cNvPr id="4" name="ტექსტის ჩანაცვლების ველი 3">
            <a:extLst>
              <a:ext uri="{FF2B5EF4-FFF2-40B4-BE49-F238E27FC236}">
                <a16:creationId xmlns:a16="http://schemas.microsoft.com/office/drawing/2014/main" id="{B5E6B05E-B878-4333-9B4F-E98CCD469A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a-GE"/>
              <a:t>დააწკაპუნეთ მთავარი ტექსტის რედაქტირებისთვის სტილები</a:t>
            </a:r>
          </a:p>
        </p:txBody>
      </p:sp>
      <p:sp>
        <p:nvSpPr>
          <p:cNvPr id="5" name="თარიღის ჩანაცვლების ველი 4">
            <a:extLst>
              <a:ext uri="{FF2B5EF4-FFF2-40B4-BE49-F238E27FC236}">
                <a16:creationId xmlns:a16="http://schemas.microsoft.com/office/drawing/2014/main" id="{15C3AE65-617D-4CF8-AB62-CD6CEE3B6513}"/>
              </a:ext>
            </a:extLst>
          </p:cNvPr>
          <p:cNvSpPr>
            <a:spLocks noGrp="1"/>
          </p:cNvSpPr>
          <p:nvPr>
            <p:ph type="dt" sz="half" idx="10"/>
          </p:nvPr>
        </p:nvSpPr>
        <p:spPr/>
        <p:txBody>
          <a:bodyPr/>
          <a:lstStyle/>
          <a:p>
            <a:fld id="{98E6ADF1-82E4-4C30-9735-48C34319C874}" type="datetimeFigureOut">
              <a:rPr lang="ka-GE" smtClean="0"/>
              <a:t>15.11.2019</a:t>
            </a:fld>
            <a:endParaRPr lang="ka-GE"/>
          </a:p>
        </p:txBody>
      </p:sp>
      <p:sp>
        <p:nvSpPr>
          <p:cNvPr id="6" name="ქვედა კოლონტიტულის ჩანაცვლების ველი 5">
            <a:extLst>
              <a:ext uri="{FF2B5EF4-FFF2-40B4-BE49-F238E27FC236}">
                <a16:creationId xmlns:a16="http://schemas.microsoft.com/office/drawing/2014/main" id="{B649340B-4AB1-42D2-B1F9-34253D3FA764}"/>
              </a:ext>
            </a:extLst>
          </p:cNvPr>
          <p:cNvSpPr>
            <a:spLocks noGrp="1"/>
          </p:cNvSpPr>
          <p:nvPr>
            <p:ph type="ftr" sz="quarter" idx="11"/>
          </p:nvPr>
        </p:nvSpPr>
        <p:spPr/>
        <p:txBody>
          <a:bodyPr/>
          <a:lstStyle/>
          <a:p>
            <a:endParaRPr lang="ka-GE"/>
          </a:p>
        </p:txBody>
      </p:sp>
      <p:sp>
        <p:nvSpPr>
          <p:cNvPr id="7" name="სლაიდის რიცხვის ჩანაცვლების ველი 6">
            <a:extLst>
              <a:ext uri="{FF2B5EF4-FFF2-40B4-BE49-F238E27FC236}">
                <a16:creationId xmlns:a16="http://schemas.microsoft.com/office/drawing/2014/main" id="{ED7B6B2B-A1A6-4BFE-8DD7-4BEAC47E7BBB}"/>
              </a:ext>
            </a:extLst>
          </p:cNvPr>
          <p:cNvSpPr>
            <a:spLocks noGrp="1"/>
          </p:cNvSpPr>
          <p:nvPr>
            <p:ph type="sldNum" sz="quarter" idx="12"/>
          </p:nvPr>
        </p:nvSpPr>
        <p:spPr/>
        <p:txBody>
          <a:bodyPr/>
          <a:lstStyle/>
          <a:p>
            <a:fld id="{37D9A44F-65C9-4B5B-A82D-DF083C0FF729}" type="slidenum">
              <a:rPr lang="ka-GE" smtClean="0"/>
              <a:t>‹#›</a:t>
            </a:fld>
            <a:endParaRPr lang="ka-GE"/>
          </a:p>
        </p:txBody>
      </p:sp>
    </p:spTree>
    <p:extLst>
      <p:ext uri="{BB962C8B-B14F-4D97-AF65-F5344CB8AC3E}">
        <p14:creationId xmlns:p14="http://schemas.microsoft.com/office/powerpoint/2010/main" val="4242254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სურათი წარწერასთან">
    <p:spTree>
      <p:nvGrpSpPr>
        <p:cNvPr id="1" name=""/>
        <p:cNvGrpSpPr/>
        <p:nvPr/>
      </p:nvGrpSpPr>
      <p:grpSpPr>
        <a:xfrm>
          <a:off x="0" y="0"/>
          <a:ext cx="0" cy="0"/>
          <a:chOff x="0" y="0"/>
          <a:chExt cx="0" cy="0"/>
        </a:xfrm>
      </p:grpSpPr>
      <p:sp>
        <p:nvSpPr>
          <p:cNvPr id="2" name="სათაური 1">
            <a:extLst>
              <a:ext uri="{FF2B5EF4-FFF2-40B4-BE49-F238E27FC236}">
                <a16:creationId xmlns:a16="http://schemas.microsoft.com/office/drawing/2014/main" id="{8600F507-BF25-4FB9-8779-54A43A428569}"/>
              </a:ext>
            </a:extLst>
          </p:cNvPr>
          <p:cNvSpPr>
            <a:spLocks noGrp="1"/>
          </p:cNvSpPr>
          <p:nvPr>
            <p:ph type="title"/>
          </p:nvPr>
        </p:nvSpPr>
        <p:spPr>
          <a:xfrm>
            <a:off x="839788" y="457200"/>
            <a:ext cx="3932237" cy="1600200"/>
          </a:xfrm>
        </p:spPr>
        <p:txBody>
          <a:bodyPr anchor="b"/>
          <a:lstStyle>
            <a:lvl1pPr>
              <a:defRPr sz="3200"/>
            </a:lvl1pPr>
          </a:lstStyle>
          <a:p>
            <a:r>
              <a:rPr lang="ka-GE"/>
              <a:t>დააწკაპუნეთ მთავარი სათაურის სტილის შესაცვლელად</a:t>
            </a:r>
          </a:p>
        </p:txBody>
      </p:sp>
      <p:sp>
        <p:nvSpPr>
          <p:cNvPr id="3" name="სურათის ჩანაცვლების ველი 2">
            <a:extLst>
              <a:ext uri="{FF2B5EF4-FFF2-40B4-BE49-F238E27FC236}">
                <a16:creationId xmlns:a16="http://schemas.microsoft.com/office/drawing/2014/main" id="{C9E517E7-BE01-4EA0-836A-016C02FADF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a-GE"/>
          </a:p>
        </p:txBody>
      </p:sp>
      <p:sp>
        <p:nvSpPr>
          <p:cNvPr id="4" name="ტექსტის ჩანაცვლების ველი 3">
            <a:extLst>
              <a:ext uri="{FF2B5EF4-FFF2-40B4-BE49-F238E27FC236}">
                <a16:creationId xmlns:a16="http://schemas.microsoft.com/office/drawing/2014/main" id="{B8933A08-E455-4BAC-B0D4-8AC41F7C2E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a-GE"/>
              <a:t>დააწკაპუნეთ მთავარი ტექსტის რედაქტირებისთვის სტილები</a:t>
            </a:r>
          </a:p>
        </p:txBody>
      </p:sp>
      <p:sp>
        <p:nvSpPr>
          <p:cNvPr id="5" name="თარიღის ჩანაცვლების ველი 4">
            <a:extLst>
              <a:ext uri="{FF2B5EF4-FFF2-40B4-BE49-F238E27FC236}">
                <a16:creationId xmlns:a16="http://schemas.microsoft.com/office/drawing/2014/main" id="{C990A003-C9AA-42B4-9D5F-4C15BFCEA20D}"/>
              </a:ext>
            </a:extLst>
          </p:cNvPr>
          <p:cNvSpPr>
            <a:spLocks noGrp="1"/>
          </p:cNvSpPr>
          <p:nvPr>
            <p:ph type="dt" sz="half" idx="10"/>
          </p:nvPr>
        </p:nvSpPr>
        <p:spPr/>
        <p:txBody>
          <a:bodyPr/>
          <a:lstStyle/>
          <a:p>
            <a:fld id="{98E6ADF1-82E4-4C30-9735-48C34319C874}" type="datetimeFigureOut">
              <a:rPr lang="ka-GE" smtClean="0"/>
              <a:t>15.11.2019</a:t>
            </a:fld>
            <a:endParaRPr lang="ka-GE"/>
          </a:p>
        </p:txBody>
      </p:sp>
      <p:sp>
        <p:nvSpPr>
          <p:cNvPr id="6" name="ქვედა კოლონტიტულის ჩანაცვლების ველი 5">
            <a:extLst>
              <a:ext uri="{FF2B5EF4-FFF2-40B4-BE49-F238E27FC236}">
                <a16:creationId xmlns:a16="http://schemas.microsoft.com/office/drawing/2014/main" id="{95579389-87B6-40FB-B235-01E334031773}"/>
              </a:ext>
            </a:extLst>
          </p:cNvPr>
          <p:cNvSpPr>
            <a:spLocks noGrp="1"/>
          </p:cNvSpPr>
          <p:nvPr>
            <p:ph type="ftr" sz="quarter" idx="11"/>
          </p:nvPr>
        </p:nvSpPr>
        <p:spPr/>
        <p:txBody>
          <a:bodyPr/>
          <a:lstStyle/>
          <a:p>
            <a:endParaRPr lang="ka-GE"/>
          </a:p>
        </p:txBody>
      </p:sp>
      <p:sp>
        <p:nvSpPr>
          <p:cNvPr id="7" name="სლაიდის რიცხვის ჩანაცვლების ველი 6">
            <a:extLst>
              <a:ext uri="{FF2B5EF4-FFF2-40B4-BE49-F238E27FC236}">
                <a16:creationId xmlns:a16="http://schemas.microsoft.com/office/drawing/2014/main" id="{BC3F8CC1-DA5A-41ED-B991-E1511A6079D5}"/>
              </a:ext>
            </a:extLst>
          </p:cNvPr>
          <p:cNvSpPr>
            <a:spLocks noGrp="1"/>
          </p:cNvSpPr>
          <p:nvPr>
            <p:ph type="sldNum" sz="quarter" idx="12"/>
          </p:nvPr>
        </p:nvSpPr>
        <p:spPr/>
        <p:txBody>
          <a:bodyPr/>
          <a:lstStyle/>
          <a:p>
            <a:fld id="{37D9A44F-65C9-4B5B-A82D-DF083C0FF729}" type="slidenum">
              <a:rPr lang="ka-GE" smtClean="0"/>
              <a:t>‹#›</a:t>
            </a:fld>
            <a:endParaRPr lang="ka-GE"/>
          </a:p>
        </p:txBody>
      </p:sp>
    </p:spTree>
    <p:extLst>
      <p:ext uri="{BB962C8B-B14F-4D97-AF65-F5344CB8AC3E}">
        <p14:creationId xmlns:p14="http://schemas.microsoft.com/office/powerpoint/2010/main" val="2011091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სათაურის ჩანაცვლების ველი 1">
            <a:extLst>
              <a:ext uri="{FF2B5EF4-FFF2-40B4-BE49-F238E27FC236}">
                <a16:creationId xmlns:a16="http://schemas.microsoft.com/office/drawing/2014/main" id="{0C6C1805-91B8-401D-9D1E-9C8EA5402B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a-GE"/>
              <a:t>დააწკაპუნეთ მთავარი სათაურის სტილის შესაცვლელად</a:t>
            </a:r>
          </a:p>
        </p:txBody>
      </p:sp>
      <p:sp>
        <p:nvSpPr>
          <p:cNvPr id="3" name="ტექსტის ჩანაცვლების ველი 2">
            <a:extLst>
              <a:ext uri="{FF2B5EF4-FFF2-40B4-BE49-F238E27FC236}">
                <a16:creationId xmlns:a16="http://schemas.microsoft.com/office/drawing/2014/main" id="{A44471AA-A6B3-4128-BE2A-0A6CC7FE80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a-GE"/>
              <a:t>დააწკაპუნეთ მთავარი ტექსტის რედაქტირებისთვის სტილები</a:t>
            </a:r>
          </a:p>
          <a:p>
            <a:pPr lvl="1"/>
            <a:r>
              <a:rPr lang="ka-GE"/>
              <a:t>მეორე დონე</a:t>
            </a:r>
          </a:p>
          <a:p>
            <a:pPr lvl="2"/>
            <a:r>
              <a:rPr lang="ka-GE"/>
              <a:t>მესამე დონე</a:t>
            </a:r>
          </a:p>
          <a:p>
            <a:pPr lvl="3"/>
            <a:r>
              <a:rPr lang="ka-GE"/>
              <a:t>მეოთხე დონე</a:t>
            </a:r>
          </a:p>
          <a:p>
            <a:pPr lvl="4"/>
            <a:r>
              <a:rPr lang="ka-GE"/>
              <a:t>მეხუთე დონე</a:t>
            </a:r>
          </a:p>
        </p:txBody>
      </p:sp>
      <p:sp>
        <p:nvSpPr>
          <p:cNvPr id="4" name="თარიღის ჩანაცვლების ველი 3">
            <a:extLst>
              <a:ext uri="{FF2B5EF4-FFF2-40B4-BE49-F238E27FC236}">
                <a16:creationId xmlns:a16="http://schemas.microsoft.com/office/drawing/2014/main" id="{46FE715E-3288-4F1F-85A8-9BF3CF7B71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E6ADF1-82E4-4C30-9735-48C34319C874}" type="datetimeFigureOut">
              <a:rPr lang="ka-GE" smtClean="0"/>
              <a:t>15.11.2019</a:t>
            </a:fld>
            <a:endParaRPr lang="ka-GE"/>
          </a:p>
        </p:txBody>
      </p:sp>
      <p:sp>
        <p:nvSpPr>
          <p:cNvPr id="5" name="ქვედა კოლონტიტულის ჩანაცვლების ველი 4">
            <a:extLst>
              <a:ext uri="{FF2B5EF4-FFF2-40B4-BE49-F238E27FC236}">
                <a16:creationId xmlns:a16="http://schemas.microsoft.com/office/drawing/2014/main" id="{89608D6E-DA3A-43AC-9C02-175223CB51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a-GE"/>
          </a:p>
        </p:txBody>
      </p:sp>
      <p:sp>
        <p:nvSpPr>
          <p:cNvPr id="6" name="სლაიდის რიცხვის ჩანაცვლების ველი 5">
            <a:extLst>
              <a:ext uri="{FF2B5EF4-FFF2-40B4-BE49-F238E27FC236}">
                <a16:creationId xmlns:a16="http://schemas.microsoft.com/office/drawing/2014/main" id="{973D9A85-1A22-4F59-AD4D-27D8FAFDD0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D9A44F-65C9-4B5B-A82D-DF083C0FF729}" type="slidenum">
              <a:rPr lang="ka-GE" smtClean="0"/>
              <a:t>‹#›</a:t>
            </a:fld>
            <a:endParaRPr lang="ka-GE"/>
          </a:p>
        </p:txBody>
      </p:sp>
    </p:spTree>
    <p:extLst>
      <p:ext uri="{BB962C8B-B14F-4D97-AF65-F5344CB8AC3E}">
        <p14:creationId xmlns:p14="http://schemas.microsoft.com/office/powerpoint/2010/main" val="566400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a-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სათაური 1">
            <a:extLst>
              <a:ext uri="{FF2B5EF4-FFF2-40B4-BE49-F238E27FC236}">
                <a16:creationId xmlns:a16="http://schemas.microsoft.com/office/drawing/2014/main" id="{FC9FA525-9C15-4DAA-AC2C-B0D0EDAD6F69}"/>
              </a:ext>
            </a:extLst>
          </p:cNvPr>
          <p:cNvSpPr>
            <a:spLocks noGrp="1"/>
          </p:cNvSpPr>
          <p:nvPr>
            <p:ph type="ctrTitle"/>
          </p:nvPr>
        </p:nvSpPr>
        <p:spPr>
          <a:xfrm>
            <a:off x="0" y="2079812"/>
            <a:ext cx="5683624" cy="1980312"/>
          </a:xfrm>
        </p:spPr>
        <p:txBody>
          <a:bodyPr/>
          <a:lstStyle/>
          <a:p>
            <a:r>
              <a:rPr lang="en-US" dirty="0"/>
              <a:t>Information visualization</a:t>
            </a:r>
            <a:endParaRPr lang="ka-GE" dirty="0"/>
          </a:p>
        </p:txBody>
      </p:sp>
      <p:pic>
        <p:nvPicPr>
          <p:cNvPr id="1026" name="Picture 2">
            <a:extLst>
              <a:ext uri="{FF2B5EF4-FFF2-40B4-BE49-F238E27FC236}">
                <a16:creationId xmlns:a16="http://schemas.microsoft.com/office/drawing/2014/main" id="{A8D307E3-FFD4-445C-907C-5AC0E01709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3671" y="960776"/>
            <a:ext cx="6798329" cy="4803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6794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8068" y="116114"/>
            <a:ext cx="7886700" cy="1037231"/>
          </a:xfrm>
        </p:spPr>
        <p:txBody>
          <a:bodyPr>
            <a:noAutofit/>
          </a:bodyPr>
          <a:lstStyle/>
          <a:p>
            <a:r>
              <a:rPr lang="en-US" sz="3600" dirty="0">
                <a:latin typeface="BPG Excelsior Caps" panose="02000503000000020004" pitchFamily="2" charset="0"/>
              </a:rPr>
              <a:t>What makes bad charts bad?</a:t>
            </a:r>
          </a:p>
        </p:txBody>
      </p:sp>
      <p:pic>
        <p:nvPicPr>
          <p:cNvPr id="13314" name="Picture 2" descr="A 3-D Column Chart created in Microsoft Excel for Mac. Although it may seem hard to believe, the values shown in the bars are 1, 2, 3, and 4.">
            <a:extLst>
              <a:ext uri="{FF2B5EF4-FFF2-40B4-BE49-F238E27FC236}">
                <a16:creationId xmlns:a16="http://schemas.microsoft.com/office/drawing/2014/main" id="{7A65C682-37C9-4AB7-91E9-DB8C795192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8536" y="1744802"/>
            <a:ext cx="7533464" cy="336839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46EF0BC9-2765-4CDC-981B-3E9B30AE62C4}"/>
              </a:ext>
            </a:extLst>
          </p:cNvPr>
          <p:cNvSpPr txBox="1">
            <a:spLocks/>
          </p:cNvSpPr>
          <p:nvPr/>
        </p:nvSpPr>
        <p:spPr>
          <a:xfrm>
            <a:off x="914400" y="1428250"/>
            <a:ext cx="3169328" cy="34844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a:latin typeface="BPG Excelsior" panose="02000503000000020004" pitchFamily="2" charset="0"/>
              </a:rPr>
              <a:t>Bad taste</a:t>
            </a:r>
          </a:p>
          <a:p>
            <a:endParaRPr lang="en-US" sz="2000" b="1">
              <a:latin typeface="BPG Excelsior" panose="02000503000000020004" pitchFamily="2" charset="0"/>
            </a:endParaRPr>
          </a:p>
          <a:p>
            <a:endParaRPr lang="en-US" sz="2000" b="1">
              <a:latin typeface="BPG Excelsior" panose="02000503000000020004" pitchFamily="2" charset="0"/>
            </a:endParaRPr>
          </a:p>
          <a:p>
            <a:r>
              <a:rPr lang="en-US" sz="2000" b="1">
                <a:latin typeface="BPG Excelsior" panose="02000503000000020004" pitchFamily="2" charset="0"/>
              </a:rPr>
              <a:t>Bad data</a:t>
            </a:r>
          </a:p>
          <a:p>
            <a:endParaRPr lang="en-US" sz="2000" b="1">
              <a:latin typeface="BPG Excelsior" panose="02000503000000020004" pitchFamily="2" charset="0"/>
            </a:endParaRPr>
          </a:p>
          <a:p>
            <a:endParaRPr lang="en-US" sz="2000" b="1">
              <a:latin typeface="BPG Excelsior" panose="02000503000000020004" pitchFamily="2" charset="0"/>
            </a:endParaRPr>
          </a:p>
          <a:p>
            <a:r>
              <a:rPr lang="en-US" sz="2000" b="1">
                <a:latin typeface="BPG Excelsior" panose="02000503000000020004" pitchFamily="2" charset="0"/>
              </a:rPr>
              <a:t>Bad perception</a:t>
            </a:r>
            <a:endParaRPr lang="en-US" sz="2000" dirty="0">
              <a:latin typeface="BPG Excelsior" panose="02000503000000020004" pitchFamily="2" charset="0"/>
            </a:endParaRPr>
          </a:p>
        </p:txBody>
      </p:sp>
    </p:spTree>
    <p:extLst>
      <p:ext uri="{BB962C8B-B14F-4D97-AF65-F5344CB8AC3E}">
        <p14:creationId xmlns:p14="http://schemas.microsoft.com/office/powerpoint/2010/main" val="3815280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8068" y="116114"/>
            <a:ext cx="7886700" cy="1037231"/>
          </a:xfrm>
        </p:spPr>
        <p:txBody>
          <a:bodyPr>
            <a:noAutofit/>
          </a:bodyPr>
          <a:lstStyle/>
          <a:p>
            <a:r>
              <a:rPr lang="en-US" sz="3600" dirty="0">
                <a:latin typeface="BPG Excelsior Caps" panose="02000503000000020004" pitchFamily="2" charset="0"/>
              </a:rPr>
              <a:t>What makes bad charts bad?</a:t>
            </a:r>
          </a:p>
        </p:txBody>
      </p:sp>
      <p:pic>
        <p:nvPicPr>
          <p:cNvPr id="13314" name="Picture 2">
            <a:extLst>
              <a:ext uri="{FF2B5EF4-FFF2-40B4-BE49-F238E27FC236}">
                <a16:creationId xmlns:a16="http://schemas.microsoft.com/office/drawing/2014/main" id="{7A65C682-37C9-4AB7-91E9-DB8C795192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4578637" y="2016476"/>
            <a:ext cx="7533464" cy="2825048"/>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35C462A1-B77C-4765-99BA-885A9EE6AE3F}"/>
              </a:ext>
            </a:extLst>
          </p:cNvPr>
          <p:cNvSpPr>
            <a:spLocks noGrp="1"/>
          </p:cNvSpPr>
          <p:nvPr>
            <p:ph idx="1"/>
          </p:nvPr>
        </p:nvSpPr>
        <p:spPr>
          <a:xfrm>
            <a:off x="914400" y="1428250"/>
            <a:ext cx="3169328" cy="3484409"/>
          </a:xfrm>
        </p:spPr>
        <p:txBody>
          <a:bodyPr>
            <a:noAutofit/>
          </a:bodyPr>
          <a:lstStyle/>
          <a:p>
            <a:r>
              <a:rPr lang="en-US" sz="2000" b="1" dirty="0">
                <a:latin typeface="BPG Excelsior" panose="02000503000000020004" pitchFamily="2" charset="0"/>
              </a:rPr>
              <a:t>Bad taste</a:t>
            </a:r>
          </a:p>
          <a:p>
            <a:endParaRPr lang="en-US" sz="2000" b="1" dirty="0">
              <a:latin typeface="BPG Excelsior" panose="02000503000000020004" pitchFamily="2" charset="0"/>
            </a:endParaRPr>
          </a:p>
          <a:p>
            <a:endParaRPr lang="en-US" sz="2000" b="1" dirty="0">
              <a:latin typeface="BPG Excelsior" panose="02000503000000020004" pitchFamily="2" charset="0"/>
            </a:endParaRPr>
          </a:p>
          <a:p>
            <a:r>
              <a:rPr lang="en-US" sz="2000" b="1" dirty="0">
                <a:latin typeface="BPG Excelsior" panose="02000503000000020004" pitchFamily="2" charset="0"/>
              </a:rPr>
              <a:t>Bad data</a:t>
            </a:r>
          </a:p>
          <a:p>
            <a:endParaRPr lang="en-US" sz="2000" b="1" dirty="0">
              <a:latin typeface="BPG Excelsior" panose="02000503000000020004" pitchFamily="2" charset="0"/>
            </a:endParaRPr>
          </a:p>
          <a:p>
            <a:endParaRPr lang="en-US" sz="2000" b="1" dirty="0">
              <a:latin typeface="BPG Excelsior" panose="02000503000000020004" pitchFamily="2" charset="0"/>
            </a:endParaRPr>
          </a:p>
          <a:p>
            <a:r>
              <a:rPr lang="en-US" sz="2000" b="1" dirty="0">
                <a:latin typeface="BPG Excelsior" panose="02000503000000020004" pitchFamily="2" charset="0"/>
              </a:rPr>
              <a:t>Bad perception</a:t>
            </a:r>
            <a:endParaRPr lang="en-US" sz="2000" dirty="0">
              <a:latin typeface="BPG Excelsior" panose="02000503000000020004" pitchFamily="2" charset="0"/>
            </a:endParaRPr>
          </a:p>
        </p:txBody>
      </p:sp>
    </p:spTree>
    <p:extLst>
      <p:ext uri="{BB962C8B-B14F-4D97-AF65-F5344CB8AC3E}">
        <p14:creationId xmlns:p14="http://schemas.microsoft.com/office/powerpoint/2010/main" val="719423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8068" y="116114"/>
            <a:ext cx="7886700" cy="1037231"/>
          </a:xfrm>
        </p:spPr>
        <p:txBody>
          <a:bodyPr>
            <a:noAutofit/>
          </a:bodyPr>
          <a:lstStyle/>
          <a:p>
            <a:r>
              <a:rPr lang="en-US" sz="3600" dirty="0">
                <a:latin typeface="BPG Excelsior Caps" panose="02000503000000020004" pitchFamily="2" charset="0"/>
              </a:rPr>
              <a:t>Perception and visualization</a:t>
            </a:r>
          </a:p>
        </p:txBody>
      </p:sp>
      <p:pic>
        <p:nvPicPr>
          <p:cNvPr id="7" name="Picture 6">
            <a:extLst>
              <a:ext uri="{FF2B5EF4-FFF2-40B4-BE49-F238E27FC236}">
                <a16:creationId xmlns:a16="http://schemas.microsoft.com/office/drawing/2014/main" id="{1566CD39-53BE-408F-AAD3-B59EC7CF61AE}"/>
              </a:ext>
            </a:extLst>
          </p:cNvPr>
          <p:cNvPicPr>
            <a:picLocks noChangeAspect="1"/>
          </p:cNvPicPr>
          <p:nvPr/>
        </p:nvPicPr>
        <p:blipFill>
          <a:blip r:embed="rId3"/>
          <a:stretch>
            <a:fillRect/>
          </a:stretch>
        </p:blipFill>
        <p:spPr>
          <a:xfrm>
            <a:off x="1695450" y="2344260"/>
            <a:ext cx="8801100" cy="2400300"/>
          </a:xfrm>
          <a:prstGeom prst="rect">
            <a:avLst/>
          </a:prstGeom>
        </p:spPr>
      </p:pic>
      <p:sp>
        <p:nvSpPr>
          <p:cNvPr id="8" name="TextBox 7">
            <a:extLst>
              <a:ext uri="{FF2B5EF4-FFF2-40B4-BE49-F238E27FC236}">
                <a16:creationId xmlns:a16="http://schemas.microsoft.com/office/drawing/2014/main" id="{A341592E-2059-4C96-AA29-A8211915EE11}"/>
              </a:ext>
            </a:extLst>
          </p:cNvPr>
          <p:cNvSpPr txBox="1"/>
          <p:nvPr/>
        </p:nvSpPr>
        <p:spPr>
          <a:xfrm>
            <a:off x="3915052" y="1757778"/>
            <a:ext cx="460382" cy="461665"/>
          </a:xfrm>
          <a:prstGeom prst="rect">
            <a:avLst/>
          </a:prstGeom>
          <a:noFill/>
        </p:spPr>
        <p:txBody>
          <a:bodyPr wrap="none" rtlCol="0">
            <a:spAutoFit/>
          </a:bodyPr>
          <a:lstStyle/>
          <a:p>
            <a:r>
              <a:rPr lang="ka-GE" sz="2400" dirty="0">
                <a:latin typeface="BPG Excelsior Caps" panose="02000503000000020004" pitchFamily="2" charset="0"/>
              </a:rPr>
              <a:t>ა.</a:t>
            </a:r>
            <a:endParaRPr lang="en-US" sz="2400" dirty="0">
              <a:latin typeface="BPG Excelsior Caps" panose="02000503000000020004" pitchFamily="2" charset="0"/>
            </a:endParaRPr>
          </a:p>
        </p:txBody>
      </p:sp>
      <p:sp>
        <p:nvSpPr>
          <p:cNvPr id="10" name="TextBox 9">
            <a:extLst>
              <a:ext uri="{FF2B5EF4-FFF2-40B4-BE49-F238E27FC236}">
                <a16:creationId xmlns:a16="http://schemas.microsoft.com/office/drawing/2014/main" id="{23821C12-A4B2-484A-AFB1-AF8DCDB294E7}"/>
              </a:ext>
            </a:extLst>
          </p:cNvPr>
          <p:cNvSpPr txBox="1"/>
          <p:nvPr/>
        </p:nvSpPr>
        <p:spPr>
          <a:xfrm>
            <a:off x="8654386" y="1757777"/>
            <a:ext cx="460382" cy="461665"/>
          </a:xfrm>
          <a:prstGeom prst="rect">
            <a:avLst/>
          </a:prstGeom>
          <a:noFill/>
        </p:spPr>
        <p:txBody>
          <a:bodyPr wrap="none" rtlCol="0">
            <a:spAutoFit/>
          </a:bodyPr>
          <a:lstStyle/>
          <a:p>
            <a:r>
              <a:rPr lang="ka-GE" sz="2400" dirty="0">
                <a:latin typeface="BPG Excelsior Caps" panose="02000503000000020004" pitchFamily="2" charset="0"/>
              </a:rPr>
              <a:t>ბ.</a:t>
            </a:r>
            <a:endParaRPr lang="en-US" sz="2400" dirty="0">
              <a:latin typeface="BPG Excelsior Caps" panose="02000503000000020004" pitchFamily="2" charset="0"/>
            </a:endParaRPr>
          </a:p>
        </p:txBody>
      </p:sp>
    </p:spTree>
    <p:extLst>
      <p:ext uri="{BB962C8B-B14F-4D97-AF65-F5344CB8AC3E}">
        <p14:creationId xmlns:p14="http://schemas.microsoft.com/office/powerpoint/2010/main" val="1757273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8068" y="116114"/>
            <a:ext cx="7886700" cy="1037231"/>
          </a:xfrm>
        </p:spPr>
        <p:txBody>
          <a:bodyPr>
            <a:noAutofit/>
          </a:bodyPr>
          <a:lstStyle/>
          <a:p>
            <a:r>
              <a:rPr lang="en-US" sz="3600" dirty="0">
                <a:latin typeface="BPG Excelsior Caps" panose="02000503000000020004" pitchFamily="2" charset="0"/>
              </a:rPr>
              <a:t>Perception and visualization</a:t>
            </a:r>
          </a:p>
        </p:txBody>
      </p:sp>
      <p:pic>
        <p:nvPicPr>
          <p:cNvPr id="14338" name="Picture 2" descr="Five palettes generated from R's colorspace library. From top to bottom, the sequential grayscale palette varies only in luminance, or brightness. The sequential blue palette varies in both luminance and chrominance (or intensity). The third sequential palette varies in luminance, chrominance, and hue. The fourth palette is diverging, with a neutral midpoint. The fifth features balanced hues, suitable for unordered categories.">
            <a:extLst>
              <a:ext uri="{FF2B5EF4-FFF2-40B4-BE49-F238E27FC236}">
                <a16:creationId xmlns:a16="http://schemas.microsoft.com/office/drawing/2014/main" id="{294AD0DB-7B45-40A6-BC11-F1EF7006F5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387" y="1274966"/>
            <a:ext cx="4205226" cy="5466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022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692C5-188F-4B12-BE79-4E4EF5662FB8}"/>
              </a:ext>
            </a:extLst>
          </p:cNvPr>
          <p:cNvSpPr>
            <a:spLocks noGrp="1"/>
          </p:cNvSpPr>
          <p:nvPr>
            <p:ph type="title"/>
          </p:nvPr>
        </p:nvSpPr>
        <p:spPr/>
        <p:txBody>
          <a:bodyPr vert="horz" lIns="91440" tIns="45720" rIns="91440" bIns="45720" rtlCol="0" anchor="ctr">
            <a:normAutofit/>
          </a:bodyPr>
          <a:lstStyle/>
          <a:p>
            <a:r>
              <a:rPr lang="en-US" dirty="0">
                <a:latin typeface="BPG Excelsior Caps" panose="02000503000000020004" pitchFamily="2" charset="0"/>
              </a:rPr>
              <a:t>Perception and visualization</a:t>
            </a:r>
            <a:endParaRPr lang="en-US" dirty="0">
              <a:latin typeface="BPG Arial Caps 2010" panose="020B0604020202020204" pitchFamily="34" charset="0"/>
              <a:cs typeface="BPG Arial Caps 2010" panose="020B0604020202020204" pitchFamily="34" charset="0"/>
            </a:endParaRPr>
          </a:p>
        </p:txBody>
      </p:sp>
      <p:sp>
        <p:nvSpPr>
          <p:cNvPr id="3" name="Content Placeholder 2">
            <a:extLst>
              <a:ext uri="{FF2B5EF4-FFF2-40B4-BE49-F238E27FC236}">
                <a16:creationId xmlns:a16="http://schemas.microsoft.com/office/drawing/2014/main" id="{914E241D-73EF-40AC-AC5B-0F14913568BB}"/>
              </a:ext>
            </a:extLst>
          </p:cNvPr>
          <p:cNvSpPr>
            <a:spLocks noGrp="1"/>
          </p:cNvSpPr>
          <p:nvPr>
            <p:ph idx="1"/>
          </p:nvPr>
        </p:nvSpPr>
        <p:spPr>
          <a:xfrm>
            <a:off x="574004" y="1825625"/>
            <a:ext cx="11008396" cy="4351338"/>
          </a:xfrm>
        </p:spPr>
        <p:txBody>
          <a:bodyPr/>
          <a:lstStyle/>
          <a:p>
            <a:r>
              <a:rPr lang="en-US" dirty="0">
                <a:latin typeface="BPG Excelsior" panose="02000503000000020004" pitchFamily="2" charset="0"/>
              </a:rPr>
              <a:t>Contrasts between edges are more noticeable</a:t>
            </a:r>
            <a:r>
              <a:rPr lang="ka-GE" dirty="0">
                <a:latin typeface="BPG Excelsior" panose="02000503000000020004" pitchFamily="2" charset="0"/>
              </a:rPr>
              <a:t>;</a:t>
            </a:r>
          </a:p>
          <a:p>
            <a:r>
              <a:rPr lang="en-US" dirty="0">
                <a:latin typeface="BPG Excelsior" panose="02000503000000020004" pitchFamily="2" charset="0"/>
              </a:rPr>
              <a:t>We rather see a hue not the color. Next component is an intensity or vividness of the color</a:t>
            </a:r>
            <a:endParaRPr lang="ka-GE" dirty="0">
              <a:latin typeface="BPG Excelsior" panose="02000503000000020004" pitchFamily="2" charset="0"/>
            </a:endParaRPr>
          </a:p>
        </p:txBody>
      </p:sp>
    </p:spTree>
    <p:extLst>
      <p:ext uri="{BB962C8B-B14F-4D97-AF65-F5344CB8AC3E}">
        <p14:creationId xmlns:p14="http://schemas.microsoft.com/office/powerpoint/2010/main" val="2590422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692C5-188F-4B12-BE79-4E4EF5662FB8}"/>
              </a:ext>
            </a:extLst>
          </p:cNvPr>
          <p:cNvSpPr>
            <a:spLocks noGrp="1"/>
          </p:cNvSpPr>
          <p:nvPr>
            <p:ph type="title"/>
          </p:nvPr>
        </p:nvSpPr>
        <p:spPr/>
        <p:txBody>
          <a:bodyPr vert="horz" lIns="91440" tIns="45720" rIns="91440" bIns="45720" rtlCol="0" anchor="ctr">
            <a:normAutofit/>
          </a:bodyPr>
          <a:lstStyle/>
          <a:p>
            <a:r>
              <a:rPr lang="en-US" dirty="0">
                <a:latin typeface="BPG Excelsior Caps" panose="02000503000000020004" pitchFamily="2" charset="0"/>
              </a:rPr>
              <a:t>What pops?</a:t>
            </a:r>
            <a:endParaRPr lang="en-US" dirty="0">
              <a:latin typeface="BPG Arial Caps 2010" panose="020B0604020202020204" pitchFamily="34" charset="0"/>
              <a:cs typeface="BPG Arial Caps 2010" panose="020B0604020202020204" pitchFamily="34" charset="0"/>
            </a:endParaRPr>
          </a:p>
        </p:txBody>
      </p:sp>
      <p:pic>
        <p:nvPicPr>
          <p:cNvPr id="17410" name="Picture 2" descr="Searching for the blue circle becomes progressively harder.">
            <a:extLst>
              <a:ext uri="{FF2B5EF4-FFF2-40B4-BE49-F238E27FC236}">
                <a16:creationId xmlns:a16="http://schemas.microsoft.com/office/drawing/2014/main" id="{BBAF09B0-7475-4D60-A236-2F6585AD2D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0200"/>
            <a:ext cx="12192000" cy="365760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72A45894-3C75-46A7-B4F4-448C6C609969}"/>
              </a:ext>
            </a:extLst>
          </p:cNvPr>
          <p:cNvSpPr>
            <a:spLocks noGrp="1"/>
          </p:cNvSpPr>
          <p:nvPr>
            <p:ph idx="1"/>
          </p:nvPr>
        </p:nvSpPr>
        <p:spPr>
          <a:xfrm>
            <a:off x="574004" y="5476672"/>
            <a:ext cx="11008396" cy="700290"/>
          </a:xfrm>
        </p:spPr>
        <p:txBody>
          <a:bodyPr>
            <a:normAutofit/>
          </a:bodyPr>
          <a:lstStyle/>
          <a:p>
            <a:r>
              <a:rPr lang="en-US" dirty="0">
                <a:latin typeface="BPG Excelsior" panose="02000503000000020004" pitchFamily="2" charset="0"/>
              </a:rPr>
              <a:t>Color</a:t>
            </a:r>
            <a:r>
              <a:rPr lang="ka-GE" dirty="0">
                <a:latin typeface="BPG Excelsior" panose="02000503000000020004" pitchFamily="2" charset="0"/>
              </a:rPr>
              <a:t> &gt; </a:t>
            </a:r>
            <a:r>
              <a:rPr lang="en-US" dirty="0">
                <a:latin typeface="BPG Excelsior" panose="02000503000000020004" pitchFamily="2" charset="0"/>
              </a:rPr>
              <a:t>Shape</a:t>
            </a:r>
            <a:endParaRPr lang="ka-GE" dirty="0">
              <a:latin typeface="BPG Excelsior" panose="02000503000000020004" pitchFamily="2" charset="0"/>
            </a:endParaRPr>
          </a:p>
        </p:txBody>
      </p:sp>
    </p:spTree>
    <p:extLst>
      <p:ext uri="{BB962C8B-B14F-4D97-AF65-F5344CB8AC3E}">
        <p14:creationId xmlns:p14="http://schemas.microsoft.com/office/powerpoint/2010/main" val="2692450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692C5-188F-4B12-BE79-4E4EF5662FB8}"/>
              </a:ext>
            </a:extLst>
          </p:cNvPr>
          <p:cNvSpPr>
            <a:spLocks noGrp="1"/>
          </p:cNvSpPr>
          <p:nvPr>
            <p:ph type="title"/>
          </p:nvPr>
        </p:nvSpPr>
        <p:spPr/>
        <p:txBody>
          <a:bodyPr vert="horz" lIns="91440" tIns="45720" rIns="91440" bIns="45720" rtlCol="0" anchor="ctr">
            <a:normAutofit/>
          </a:bodyPr>
          <a:lstStyle/>
          <a:p>
            <a:r>
              <a:rPr lang="en-US" dirty="0">
                <a:latin typeface="BPG Excelsior Caps" panose="02000503000000020004" pitchFamily="2" charset="0"/>
              </a:rPr>
              <a:t>What pops?</a:t>
            </a:r>
            <a:endParaRPr lang="en-US" dirty="0">
              <a:latin typeface="BPG Arial Caps 2010" panose="020B0604020202020204" pitchFamily="34" charset="0"/>
              <a:cs typeface="BPG Arial Caps 2010" panose="020B0604020202020204" pitchFamily="34" charset="0"/>
            </a:endParaRPr>
          </a:p>
        </p:txBody>
      </p:sp>
      <p:pic>
        <p:nvPicPr>
          <p:cNvPr id="17410" name="Picture 2">
            <a:extLst>
              <a:ext uri="{FF2B5EF4-FFF2-40B4-BE49-F238E27FC236}">
                <a16:creationId xmlns:a16="http://schemas.microsoft.com/office/drawing/2014/main" id="{BBAF09B0-7475-4D60-A236-2F6585AD2D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524000" y="1600200"/>
            <a:ext cx="9143999" cy="365760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72A45894-3C75-46A7-B4F4-448C6C609969}"/>
              </a:ext>
            </a:extLst>
          </p:cNvPr>
          <p:cNvSpPr>
            <a:spLocks noGrp="1"/>
          </p:cNvSpPr>
          <p:nvPr>
            <p:ph idx="1"/>
          </p:nvPr>
        </p:nvSpPr>
        <p:spPr>
          <a:xfrm>
            <a:off x="574004" y="5476672"/>
            <a:ext cx="11008396" cy="700290"/>
          </a:xfrm>
        </p:spPr>
        <p:txBody>
          <a:bodyPr>
            <a:normAutofit/>
          </a:bodyPr>
          <a:lstStyle/>
          <a:p>
            <a:r>
              <a:rPr lang="en-US" dirty="0">
                <a:latin typeface="BPG Excelsior" panose="02000503000000020004" pitchFamily="2" charset="0"/>
              </a:rPr>
              <a:t>Color</a:t>
            </a:r>
            <a:r>
              <a:rPr lang="ka-GE" dirty="0">
                <a:latin typeface="BPG Excelsior" panose="02000503000000020004" pitchFamily="2" charset="0"/>
              </a:rPr>
              <a:t> &gt; </a:t>
            </a:r>
            <a:r>
              <a:rPr lang="en-US" dirty="0">
                <a:latin typeface="BPG Excelsior" panose="02000503000000020004" pitchFamily="2" charset="0"/>
              </a:rPr>
              <a:t>Shape</a:t>
            </a:r>
            <a:endParaRPr lang="ka-GE" dirty="0">
              <a:latin typeface="BPG Excelsior" panose="02000503000000020004" pitchFamily="2" charset="0"/>
            </a:endParaRPr>
          </a:p>
        </p:txBody>
      </p:sp>
    </p:spTree>
    <p:extLst>
      <p:ext uri="{BB962C8B-B14F-4D97-AF65-F5344CB8AC3E}">
        <p14:creationId xmlns:p14="http://schemas.microsoft.com/office/powerpoint/2010/main" val="57336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692C5-188F-4B12-BE79-4E4EF5662FB8}"/>
              </a:ext>
            </a:extLst>
          </p:cNvPr>
          <p:cNvSpPr>
            <a:spLocks noGrp="1"/>
          </p:cNvSpPr>
          <p:nvPr>
            <p:ph type="title"/>
          </p:nvPr>
        </p:nvSpPr>
        <p:spPr/>
        <p:txBody>
          <a:bodyPr vert="horz" lIns="91440" tIns="45720" rIns="91440" bIns="45720" rtlCol="0" anchor="ctr">
            <a:normAutofit/>
          </a:bodyPr>
          <a:lstStyle/>
          <a:p>
            <a:r>
              <a:rPr lang="en-US" dirty="0">
                <a:latin typeface="BPG Excelsior Caps" panose="02000503000000020004" pitchFamily="2" charset="0"/>
              </a:rPr>
              <a:t>Gestalt-tests</a:t>
            </a:r>
            <a:endParaRPr lang="en-US" dirty="0">
              <a:latin typeface="BPG Arial Caps 2010" panose="020B0604020202020204" pitchFamily="34" charset="0"/>
              <a:cs typeface="BPG Arial Caps 2010" panose="020B0604020202020204" pitchFamily="34" charset="0"/>
            </a:endParaRPr>
          </a:p>
        </p:txBody>
      </p:sp>
      <p:pic>
        <p:nvPicPr>
          <p:cNvPr id="3" name="Picture 2">
            <a:extLst>
              <a:ext uri="{FF2B5EF4-FFF2-40B4-BE49-F238E27FC236}">
                <a16:creationId xmlns:a16="http://schemas.microsoft.com/office/drawing/2014/main" id="{0947E666-AC0D-45CA-B5BE-B8077BA58EFE}"/>
              </a:ext>
            </a:extLst>
          </p:cNvPr>
          <p:cNvPicPr>
            <a:picLocks noChangeAspect="1"/>
          </p:cNvPicPr>
          <p:nvPr/>
        </p:nvPicPr>
        <p:blipFill>
          <a:blip r:embed="rId2"/>
          <a:stretch>
            <a:fillRect/>
          </a:stretch>
        </p:blipFill>
        <p:spPr>
          <a:xfrm>
            <a:off x="8188996" y="0"/>
            <a:ext cx="3429000" cy="6858000"/>
          </a:xfrm>
          <a:prstGeom prst="rect">
            <a:avLst/>
          </a:prstGeom>
        </p:spPr>
      </p:pic>
    </p:spTree>
    <p:extLst>
      <p:ext uri="{BB962C8B-B14F-4D97-AF65-F5344CB8AC3E}">
        <p14:creationId xmlns:p14="http://schemas.microsoft.com/office/powerpoint/2010/main" val="4225434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692C5-188F-4B12-BE79-4E4EF5662FB8}"/>
              </a:ext>
            </a:extLst>
          </p:cNvPr>
          <p:cNvSpPr>
            <a:spLocks noGrp="1"/>
          </p:cNvSpPr>
          <p:nvPr>
            <p:ph type="title"/>
          </p:nvPr>
        </p:nvSpPr>
        <p:spPr/>
        <p:txBody>
          <a:bodyPr vert="horz" lIns="91440" tIns="45720" rIns="91440" bIns="45720" rtlCol="0" anchor="ctr">
            <a:normAutofit/>
          </a:bodyPr>
          <a:lstStyle/>
          <a:p>
            <a:r>
              <a:rPr lang="en-US" dirty="0">
                <a:latin typeface="BPG Excelsior Caps" panose="02000503000000020004" pitchFamily="2" charset="0"/>
              </a:rPr>
              <a:t>Gestalt-tests</a:t>
            </a:r>
            <a:endParaRPr lang="en-US" dirty="0">
              <a:latin typeface="BPG Arial Caps 2010" panose="020B0604020202020204" pitchFamily="34" charset="0"/>
              <a:cs typeface="BPG Arial Caps 2010" panose="020B0604020202020204" pitchFamily="34" charset="0"/>
            </a:endParaRPr>
          </a:p>
        </p:txBody>
      </p:sp>
      <p:pic>
        <p:nvPicPr>
          <p:cNvPr id="4" name="Picture 3">
            <a:extLst>
              <a:ext uri="{FF2B5EF4-FFF2-40B4-BE49-F238E27FC236}">
                <a16:creationId xmlns:a16="http://schemas.microsoft.com/office/drawing/2014/main" id="{1F7B4AC4-3D0A-4FEF-9C3E-14B37B07725A}"/>
              </a:ext>
            </a:extLst>
          </p:cNvPr>
          <p:cNvPicPr>
            <a:picLocks noChangeAspect="1"/>
          </p:cNvPicPr>
          <p:nvPr/>
        </p:nvPicPr>
        <p:blipFill>
          <a:blip r:embed="rId2"/>
          <a:stretch>
            <a:fillRect/>
          </a:stretch>
        </p:blipFill>
        <p:spPr>
          <a:xfrm>
            <a:off x="2069965" y="1690688"/>
            <a:ext cx="8052070" cy="5050048"/>
          </a:xfrm>
          <a:prstGeom prst="rect">
            <a:avLst/>
          </a:prstGeom>
        </p:spPr>
      </p:pic>
    </p:spTree>
    <p:extLst>
      <p:ext uri="{BB962C8B-B14F-4D97-AF65-F5344CB8AC3E}">
        <p14:creationId xmlns:p14="http://schemas.microsoft.com/office/powerpoint/2010/main" val="1715274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692C5-188F-4B12-BE79-4E4EF5662FB8}"/>
              </a:ext>
            </a:extLst>
          </p:cNvPr>
          <p:cNvSpPr>
            <a:spLocks noGrp="1"/>
          </p:cNvSpPr>
          <p:nvPr>
            <p:ph type="title"/>
          </p:nvPr>
        </p:nvSpPr>
        <p:spPr/>
        <p:txBody>
          <a:bodyPr vert="horz" lIns="91440" tIns="45720" rIns="91440" bIns="45720" rtlCol="0" anchor="ctr">
            <a:normAutofit/>
          </a:bodyPr>
          <a:lstStyle/>
          <a:p>
            <a:r>
              <a:rPr lang="en-US" dirty="0">
                <a:latin typeface="BPG Excelsior Caps" panose="02000503000000020004" pitchFamily="2" charset="0"/>
              </a:rPr>
              <a:t>Gestalt rules</a:t>
            </a:r>
            <a:endParaRPr lang="en-US" dirty="0">
              <a:latin typeface="BPG Arial Caps 2010" panose="020B0604020202020204" pitchFamily="34" charset="0"/>
              <a:cs typeface="BPG Arial Caps 2010" panose="020B0604020202020204" pitchFamily="34" charset="0"/>
            </a:endParaRPr>
          </a:p>
        </p:txBody>
      </p:sp>
      <p:sp>
        <p:nvSpPr>
          <p:cNvPr id="4" name="Content Placeholder 2">
            <a:extLst>
              <a:ext uri="{FF2B5EF4-FFF2-40B4-BE49-F238E27FC236}">
                <a16:creationId xmlns:a16="http://schemas.microsoft.com/office/drawing/2014/main" id="{116482D0-A2BF-4F0E-9BB6-0CD63CB439D9}"/>
              </a:ext>
            </a:extLst>
          </p:cNvPr>
          <p:cNvSpPr>
            <a:spLocks noGrp="1"/>
          </p:cNvSpPr>
          <p:nvPr>
            <p:ph idx="1"/>
          </p:nvPr>
        </p:nvSpPr>
        <p:spPr>
          <a:xfrm>
            <a:off x="574004" y="1825625"/>
            <a:ext cx="7549064" cy="4351338"/>
          </a:xfrm>
        </p:spPr>
        <p:txBody>
          <a:bodyPr>
            <a:normAutofit fontScale="85000" lnSpcReduction="20000"/>
          </a:bodyPr>
          <a:lstStyle/>
          <a:p>
            <a:r>
              <a:rPr lang="en-US" i="1" dirty="0">
                <a:solidFill>
                  <a:srgbClr val="0070C0"/>
                </a:solidFill>
              </a:rPr>
              <a:t>Proximity</a:t>
            </a:r>
            <a:r>
              <a:rPr lang="en-US" dirty="0"/>
              <a:t>: Things that are spatially near to one another seem to be related.</a:t>
            </a:r>
          </a:p>
          <a:p>
            <a:r>
              <a:rPr lang="en-US" i="1" dirty="0">
                <a:solidFill>
                  <a:srgbClr val="0070C0"/>
                </a:solidFill>
              </a:rPr>
              <a:t>Similarity</a:t>
            </a:r>
            <a:r>
              <a:rPr lang="en-US" dirty="0"/>
              <a:t>: Things that look alike seem to be related.</a:t>
            </a:r>
          </a:p>
          <a:p>
            <a:r>
              <a:rPr lang="en-US" i="1" dirty="0">
                <a:solidFill>
                  <a:srgbClr val="0070C0"/>
                </a:solidFill>
              </a:rPr>
              <a:t>Connection</a:t>
            </a:r>
            <a:r>
              <a:rPr lang="en-US" dirty="0"/>
              <a:t>: Things that are visually tied to one another seem to be related.</a:t>
            </a:r>
          </a:p>
          <a:p>
            <a:r>
              <a:rPr lang="en-US" i="1" dirty="0">
                <a:solidFill>
                  <a:srgbClr val="0070C0"/>
                </a:solidFill>
              </a:rPr>
              <a:t>Continuity</a:t>
            </a:r>
            <a:r>
              <a:rPr lang="en-US" dirty="0"/>
              <a:t>: Partially hidden objects are completed into familiar shapes.</a:t>
            </a:r>
          </a:p>
          <a:p>
            <a:r>
              <a:rPr lang="en-US" i="1" dirty="0">
                <a:solidFill>
                  <a:srgbClr val="0070C0"/>
                </a:solidFill>
              </a:rPr>
              <a:t>Closure</a:t>
            </a:r>
            <a:r>
              <a:rPr lang="en-US" dirty="0"/>
              <a:t>: Incomplete shapes are perceived as complete.</a:t>
            </a:r>
          </a:p>
          <a:p>
            <a:r>
              <a:rPr lang="en-US" i="1" dirty="0">
                <a:solidFill>
                  <a:srgbClr val="0070C0"/>
                </a:solidFill>
              </a:rPr>
              <a:t>Figure and Ground</a:t>
            </a:r>
            <a:r>
              <a:rPr lang="en-US" dirty="0"/>
              <a:t>: Visual elements are taken to be either in the foreground or the background.</a:t>
            </a:r>
          </a:p>
          <a:p>
            <a:r>
              <a:rPr lang="en-US" i="1" dirty="0">
                <a:solidFill>
                  <a:srgbClr val="0070C0"/>
                </a:solidFill>
              </a:rPr>
              <a:t>Common Fate</a:t>
            </a:r>
            <a:r>
              <a:rPr lang="en-US" dirty="0"/>
              <a:t>: Elements sharing a direction of movement are perceived as a unit.</a:t>
            </a:r>
          </a:p>
        </p:txBody>
      </p:sp>
      <p:pic>
        <p:nvPicPr>
          <p:cNvPr id="7" name="Picture 6">
            <a:extLst>
              <a:ext uri="{FF2B5EF4-FFF2-40B4-BE49-F238E27FC236}">
                <a16:creationId xmlns:a16="http://schemas.microsoft.com/office/drawing/2014/main" id="{FABEE23C-6552-4AA6-B82C-178E709D78C7}"/>
              </a:ext>
            </a:extLst>
          </p:cNvPr>
          <p:cNvPicPr>
            <a:picLocks noChangeAspect="1"/>
          </p:cNvPicPr>
          <p:nvPr/>
        </p:nvPicPr>
        <p:blipFill>
          <a:blip r:embed="rId2"/>
          <a:stretch>
            <a:fillRect/>
          </a:stretch>
        </p:blipFill>
        <p:spPr>
          <a:xfrm>
            <a:off x="7779416" y="2441359"/>
            <a:ext cx="4439217" cy="2712313"/>
          </a:xfrm>
          <a:prstGeom prst="rect">
            <a:avLst/>
          </a:prstGeom>
        </p:spPr>
      </p:pic>
    </p:spTree>
    <p:extLst>
      <p:ext uri="{BB962C8B-B14F-4D97-AF65-F5344CB8AC3E}">
        <p14:creationId xmlns:p14="http://schemas.microsoft.com/office/powerpoint/2010/main" val="1022006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C365B67-6684-4708-A02B-350863708940}"/>
              </a:ext>
            </a:extLst>
          </p:cNvPr>
          <p:cNvSpPr>
            <a:spLocks noGrp="1"/>
          </p:cNvSpPr>
          <p:nvPr>
            <p:ph type="title"/>
          </p:nvPr>
        </p:nvSpPr>
        <p:spPr>
          <a:xfrm>
            <a:off x="838200" y="365125"/>
            <a:ext cx="10515600" cy="1325563"/>
          </a:xfrm>
        </p:spPr>
        <p:txBody>
          <a:bodyPr>
            <a:normAutofit/>
          </a:bodyPr>
          <a:lstStyle/>
          <a:p>
            <a:r>
              <a:rPr lang="en-US" dirty="0">
                <a:latin typeface="BPG Excelsior Caps" panose="02000503000000020004" pitchFamily="2" charset="0"/>
              </a:rPr>
              <a:t>Why should we look at data?</a:t>
            </a:r>
          </a:p>
        </p:txBody>
      </p:sp>
      <p:pic>
        <p:nvPicPr>
          <p:cNvPr id="8194" name="Picture 2" descr="Image result for john snow map">
            <a:extLst>
              <a:ext uri="{FF2B5EF4-FFF2-40B4-BE49-F238E27FC236}">
                <a16:creationId xmlns:a16="http://schemas.microsoft.com/office/drawing/2014/main" id="{AAD076A3-AFEE-499A-829E-CD411CC883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6334" y="2343463"/>
            <a:ext cx="6429780" cy="333242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jon snow">
            <a:extLst>
              <a:ext uri="{FF2B5EF4-FFF2-40B4-BE49-F238E27FC236}">
                <a16:creationId xmlns:a16="http://schemas.microsoft.com/office/drawing/2014/main" id="{7A38D680-8B83-4E74-80CD-7900504B18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191" y="2334760"/>
            <a:ext cx="4773038" cy="3341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32181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692C5-188F-4B12-BE79-4E4EF5662FB8}"/>
              </a:ext>
            </a:extLst>
          </p:cNvPr>
          <p:cNvSpPr>
            <a:spLocks noGrp="1"/>
          </p:cNvSpPr>
          <p:nvPr>
            <p:ph type="title"/>
          </p:nvPr>
        </p:nvSpPr>
        <p:spPr/>
        <p:txBody>
          <a:bodyPr vert="horz" lIns="91440" tIns="45720" rIns="91440" bIns="45720" rtlCol="0" anchor="ctr">
            <a:normAutofit/>
          </a:bodyPr>
          <a:lstStyle/>
          <a:p>
            <a:r>
              <a:rPr lang="en-US" dirty="0">
                <a:latin typeface="BPG Excelsior Caps" panose="02000503000000020004" pitchFamily="2" charset="0"/>
              </a:rPr>
              <a:t>Decoding graphs</a:t>
            </a:r>
            <a:endParaRPr lang="en-US" dirty="0">
              <a:latin typeface="BPG Arial Caps 2010" panose="020B0604020202020204" pitchFamily="34" charset="0"/>
              <a:cs typeface="BPG Arial Caps 2010" panose="020B0604020202020204" pitchFamily="34" charset="0"/>
            </a:endParaRPr>
          </a:p>
        </p:txBody>
      </p:sp>
      <p:pic>
        <p:nvPicPr>
          <p:cNvPr id="18434" name="Picture 2" descr="Cleveland and McGill's original results (top) and Heer and Bostock's replication with additions (bottom) for nine chart types.">
            <a:extLst>
              <a:ext uri="{FF2B5EF4-FFF2-40B4-BE49-F238E27FC236}">
                <a16:creationId xmlns:a16="http://schemas.microsoft.com/office/drawing/2014/main" id="{8EEFDF31-855D-42D0-8966-74309478C7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3960" y="1619318"/>
            <a:ext cx="4508040" cy="48735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34AB337-04B9-4A7C-B95C-7AA16C6226CC}"/>
              </a:ext>
            </a:extLst>
          </p:cNvPr>
          <p:cNvPicPr>
            <a:picLocks noChangeAspect="1"/>
          </p:cNvPicPr>
          <p:nvPr/>
        </p:nvPicPr>
        <p:blipFill>
          <a:blip r:embed="rId3"/>
          <a:stretch>
            <a:fillRect/>
          </a:stretch>
        </p:blipFill>
        <p:spPr>
          <a:xfrm>
            <a:off x="425825" y="1833326"/>
            <a:ext cx="7169189" cy="1595674"/>
          </a:xfrm>
          <a:prstGeom prst="rect">
            <a:avLst/>
          </a:prstGeom>
        </p:spPr>
      </p:pic>
      <p:sp>
        <p:nvSpPr>
          <p:cNvPr id="12" name="Content Placeholder 2">
            <a:extLst>
              <a:ext uri="{FF2B5EF4-FFF2-40B4-BE49-F238E27FC236}">
                <a16:creationId xmlns:a16="http://schemas.microsoft.com/office/drawing/2014/main" id="{587AA37A-923E-4026-8F7F-BDB813D6BFA5}"/>
              </a:ext>
            </a:extLst>
          </p:cNvPr>
          <p:cNvSpPr>
            <a:spLocks noGrp="1"/>
          </p:cNvSpPr>
          <p:nvPr>
            <p:ph idx="1"/>
          </p:nvPr>
        </p:nvSpPr>
        <p:spPr>
          <a:xfrm>
            <a:off x="574004" y="3497802"/>
            <a:ext cx="7549064" cy="2686862"/>
          </a:xfrm>
        </p:spPr>
        <p:txBody>
          <a:bodyPr>
            <a:normAutofit/>
          </a:bodyPr>
          <a:lstStyle/>
          <a:p>
            <a:pPr>
              <a:lnSpc>
                <a:spcPct val="120000"/>
              </a:lnSpc>
            </a:pPr>
            <a:r>
              <a:rPr lang="en-US" dirty="0">
                <a:latin typeface="BPG Excelsior" panose="02000503000000020004" pitchFamily="2" charset="0"/>
              </a:rPr>
              <a:t>Human eye is wired to recognize differences in position than in color, shape, or angles</a:t>
            </a:r>
            <a:endParaRPr lang="ka-GE" dirty="0">
              <a:latin typeface="BPG Excelsior" panose="02000503000000020004" pitchFamily="2" charset="0"/>
            </a:endParaRPr>
          </a:p>
        </p:txBody>
      </p:sp>
    </p:spTree>
    <p:extLst>
      <p:ext uri="{BB962C8B-B14F-4D97-AF65-F5344CB8AC3E}">
        <p14:creationId xmlns:p14="http://schemas.microsoft.com/office/powerpoint/2010/main" val="1142223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692C5-188F-4B12-BE79-4E4EF5662FB8}"/>
              </a:ext>
            </a:extLst>
          </p:cNvPr>
          <p:cNvSpPr>
            <a:spLocks noGrp="1"/>
          </p:cNvSpPr>
          <p:nvPr>
            <p:ph type="title"/>
          </p:nvPr>
        </p:nvSpPr>
        <p:spPr/>
        <p:txBody>
          <a:bodyPr vert="horz" lIns="91440" tIns="45720" rIns="91440" bIns="45720" rtlCol="0" anchor="ctr">
            <a:normAutofit/>
          </a:bodyPr>
          <a:lstStyle/>
          <a:p>
            <a:r>
              <a:rPr lang="en-US" dirty="0">
                <a:latin typeface="BPG Excelsior Caps" panose="02000503000000020004" pitchFamily="2" charset="0"/>
              </a:rPr>
              <a:t>Channels of representing data</a:t>
            </a:r>
            <a:endParaRPr lang="en-US" dirty="0">
              <a:latin typeface="BPG Arial Caps 2010" panose="020B0604020202020204" pitchFamily="34" charset="0"/>
              <a:cs typeface="BPG Arial Caps 2010" panose="020B0604020202020204" pitchFamily="34" charset="0"/>
            </a:endParaRPr>
          </a:p>
        </p:txBody>
      </p:sp>
      <p:sp>
        <p:nvSpPr>
          <p:cNvPr id="12" name="Content Placeholder 2">
            <a:extLst>
              <a:ext uri="{FF2B5EF4-FFF2-40B4-BE49-F238E27FC236}">
                <a16:creationId xmlns:a16="http://schemas.microsoft.com/office/drawing/2014/main" id="{587AA37A-923E-4026-8F7F-BDB813D6BFA5}"/>
              </a:ext>
            </a:extLst>
          </p:cNvPr>
          <p:cNvSpPr>
            <a:spLocks noGrp="1"/>
          </p:cNvSpPr>
          <p:nvPr>
            <p:ph idx="1"/>
          </p:nvPr>
        </p:nvSpPr>
        <p:spPr>
          <a:xfrm>
            <a:off x="574004" y="1793289"/>
            <a:ext cx="9565078" cy="4699586"/>
          </a:xfrm>
        </p:spPr>
        <p:txBody>
          <a:bodyPr>
            <a:normAutofit fontScale="92500" lnSpcReduction="20000"/>
          </a:bodyPr>
          <a:lstStyle/>
          <a:p>
            <a:pPr>
              <a:lnSpc>
                <a:spcPct val="120000"/>
              </a:lnSpc>
            </a:pPr>
            <a:r>
              <a:rPr lang="en-US" dirty="0">
                <a:latin typeface="BPG Excelsior" panose="02000503000000020004" pitchFamily="2" charset="0"/>
              </a:rPr>
              <a:t>Position</a:t>
            </a:r>
          </a:p>
          <a:p>
            <a:pPr>
              <a:lnSpc>
                <a:spcPct val="120000"/>
              </a:lnSpc>
            </a:pPr>
            <a:r>
              <a:rPr lang="en-US" dirty="0">
                <a:latin typeface="BPG Excelsior" panose="02000503000000020004" pitchFamily="2" charset="0"/>
              </a:rPr>
              <a:t>Length</a:t>
            </a:r>
          </a:p>
          <a:p>
            <a:pPr>
              <a:lnSpc>
                <a:spcPct val="120000"/>
              </a:lnSpc>
            </a:pPr>
            <a:r>
              <a:rPr lang="en-US" dirty="0">
                <a:latin typeface="BPG Excelsior" panose="02000503000000020004" pitchFamily="2" charset="0"/>
              </a:rPr>
              <a:t>Tilt</a:t>
            </a:r>
          </a:p>
          <a:p>
            <a:pPr>
              <a:lnSpc>
                <a:spcPct val="120000"/>
              </a:lnSpc>
            </a:pPr>
            <a:r>
              <a:rPr lang="en-US" dirty="0">
                <a:latin typeface="BPG Excelsior" panose="02000503000000020004" pitchFamily="2" charset="0"/>
              </a:rPr>
              <a:t>Angle</a:t>
            </a:r>
          </a:p>
          <a:p>
            <a:pPr>
              <a:lnSpc>
                <a:spcPct val="120000"/>
              </a:lnSpc>
            </a:pPr>
            <a:r>
              <a:rPr lang="en-US" dirty="0">
                <a:latin typeface="BPG Excelsior" panose="02000503000000020004" pitchFamily="2" charset="0"/>
              </a:rPr>
              <a:t>Depth</a:t>
            </a:r>
          </a:p>
          <a:p>
            <a:pPr>
              <a:lnSpc>
                <a:spcPct val="120000"/>
              </a:lnSpc>
            </a:pPr>
            <a:r>
              <a:rPr lang="en-US" dirty="0">
                <a:latin typeface="BPG Excelsior" panose="02000503000000020004" pitchFamily="2" charset="0"/>
              </a:rPr>
              <a:t>Luminance</a:t>
            </a:r>
          </a:p>
          <a:p>
            <a:pPr>
              <a:lnSpc>
                <a:spcPct val="120000"/>
              </a:lnSpc>
            </a:pPr>
            <a:r>
              <a:rPr lang="en-US" dirty="0">
                <a:latin typeface="BPG Excelsior" panose="02000503000000020004" pitchFamily="2" charset="0"/>
              </a:rPr>
              <a:t>Intensity</a:t>
            </a:r>
          </a:p>
          <a:p>
            <a:pPr>
              <a:lnSpc>
                <a:spcPct val="120000"/>
              </a:lnSpc>
            </a:pPr>
            <a:r>
              <a:rPr lang="en-US" dirty="0">
                <a:latin typeface="BPG Excelsior" panose="02000503000000020004" pitchFamily="2" charset="0"/>
              </a:rPr>
              <a:t>Curvature</a:t>
            </a:r>
          </a:p>
          <a:p>
            <a:pPr>
              <a:lnSpc>
                <a:spcPct val="120000"/>
              </a:lnSpc>
            </a:pPr>
            <a:r>
              <a:rPr lang="en-US" dirty="0">
                <a:latin typeface="BPG Excelsior" panose="02000503000000020004" pitchFamily="2" charset="0"/>
              </a:rPr>
              <a:t>Volume</a:t>
            </a:r>
            <a:endParaRPr lang="ka-GE" dirty="0">
              <a:latin typeface="BPG Excelsior" panose="02000503000000020004" pitchFamily="2" charset="0"/>
            </a:endParaRPr>
          </a:p>
        </p:txBody>
      </p:sp>
      <p:pic>
        <p:nvPicPr>
          <p:cNvPr id="24578" name="Picture 2" descr="Channels for mapping ordered data (continuous or other quantitative measures), arranged top-to-bottom from more to less effective, after Munzer (2014, 102).">
            <a:extLst>
              <a:ext uri="{FF2B5EF4-FFF2-40B4-BE49-F238E27FC236}">
                <a16:creationId xmlns:a16="http://schemas.microsoft.com/office/drawing/2014/main" id="{AF90B6F0-A5EA-411B-AA9A-00021A92C9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8307" y="457200"/>
            <a:ext cx="2169689"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411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692C5-188F-4B12-BE79-4E4EF5662FB8}"/>
              </a:ext>
            </a:extLst>
          </p:cNvPr>
          <p:cNvSpPr>
            <a:spLocks noGrp="1"/>
          </p:cNvSpPr>
          <p:nvPr>
            <p:ph type="title"/>
          </p:nvPr>
        </p:nvSpPr>
        <p:spPr/>
        <p:txBody>
          <a:bodyPr vert="horz" lIns="91440" tIns="45720" rIns="91440" bIns="45720" rtlCol="0" anchor="ctr">
            <a:normAutofit/>
          </a:bodyPr>
          <a:lstStyle/>
          <a:p>
            <a:r>
              <a:rPr lang="en-US" dirty="0">
                <a:latin typeface="BPG Excelsior Caps" panose="02000503000000020004" pitchFamily="2" charset="0"/>
              </a:rPr>
              <a:t>Channels of representing data</a:t>
            </a:r>
            <a:endParaRPr lang="en-US" dirty="0">
              <a:latin typeface="BPG Arial Caps 2010" panose="020B0604020202020204" pitchFamily="34" charset="0"/>
              <a:cs typeface="BPG Arial Caps 2010" panose="020B0604020202020204" pitchFamily="34" charset="0"/>
            </a:endParaRPr>
          </a:p>
        </p:txBody>
      </p:sp>
      <p:sp>
        <p:nvSpPr>
          <p:cNvPr id="12" name="Content Placeholder 2">
            <a:extLst>
              <a:ext uri="{FF2B5EF4-FFF2-40B4-BE49-F238E27FC236}">
                <a16:creationId xmlns:a16="http://schemas.microsoft.com/office/drawing/2014/main" id="{587AA37A-923E-4026-8F7F-BDB813D6BFA5}"/>
              </a:ext>
            </a:extLst>
          </p:cNvPr>
          <p:cNvSpPr>
            <a:spLocks noGrp="1"/>
          </p:cNvSpPr>
          <p:nvPr>
            <p:ph idx="1"/>
          </p:nvPr>
        </p:nvSpPr>
        <p:spPr>
          <a:xfrm>
            <a:off x="574004" y="1793289"/>
            <a:ext cx="7149569" cy="4391375"/>
          </a:xfrm>
        </p:spPr>
        <p:txBody>
          <a:bodyPr>
            <a:normAutofit/>
          </a:bodyPr>
          <a:lstStyle/>
          <a:p>
            <a:pPr>
              <a:lnSpc>
                <a:spcPct val="120000"/>
              </a:lnSpc>
            </a:pPr>
            <a:r>
              <a:rPr lang="en-US" dirty="0">
                <a:latin typeface="BPG Excelsior" panose="02000503000000020004" pitchFamily="2" charset="0"/>
              </a:rPr>
              <a:t>Position in space</a:t>
            </a:r>
          </a:p>
          <a:p>
            <a:pPr>
              <a:lnSpc>
                <a:spcPct val="120000"/>
              </a:lnSpc>
            </a:pPr>
            <a:r>
              <a:rPr lang="en-US" dirty="0">
                <a:latin typeface="BPG Excelsior" panose="02000503000000020004" pitchFamily="2" charset="0"/>
              </a:rPr>
              <a:t>Color hue</a:t>
            </a:r>
          </a:p>
          <a:p>
            <a:pPr>
              <a:lnSpc>
                <a:spcPct val="120000"/>
              </a:lnSpc>
            </a:pPr>
            <a:r>
              <a:rPr lang="en-US" dirty="0">
                <a:latin typeface="BPG Excelsior" panose="02000503000000020004" pitchFamily="2" charset="0"/>
              </a:rPr>
              <a:t>Motion</a:t>
            </a:r>
          </a:p>
          <a:p>
            <a:pPr>
              <a:lnSpc>
                <a:spcPct val="120000"/>
              </a:lnSpc>
            </a:pPr>
            <a:r>
              <a:rPr lang="en-US" dirty="0">
                <a:latin typeface="BPG Excelsior" panose="02000503000000020004" pitchFamily="2" charset="0"/>
              </a:rPr>
              <a:t>Shape</a:t>
            </a:r>
            <a:endParaRPr lang="ka-GE" dirty="0">
              <a:latin typeface="BPG Excelsior" panose="02000503000000020004" pitchFamily="2" charset="0"/>
            </a:endParaRPr>
          </a:p>
        </p:txBody>
      </p:sp>
      <p:pic>
        <p:nvPicPr>
          <p:cNvPr id="3" name="Picture 2">
            <a:extLst>
              <a:ext uri="{FF2B5EF4-FFF2-40B4-BE49-F238E27FC236}">
                <a16:creationId xmlns:a16="http://schemas.microsoft.com/office/drawing/2014/main" id="{53088FE6-C472-4003-ADFF-51C5D59686B2}"/>
              </a:ext>
            </a:extLst>
          </p:cNvPr>
          <p:cNvPicPr>
            <a:picLocks noChangeAspect="1"/>
          </p:cNvPicPr>
          <p:nvPr/>
        </p:nvPicPr>
        <p:blipFill>
          <a:blip r:embed="rId2"/>
          <a:stretch>
            <a:fillRect/>
          </a:stretch>
        </p:blipFill>
        <p:spPr>
          <a:xfrm>
            <a:off x="7554620" y="2522783"/>
            <a:ext cx="4619625" cy="3286125"/>
          </a:xfrm>
          <a:prstGeom prst="rect">
            <a:avLst/>
          </a:prstGeom>
        </p:spPr>
      </p:pic>
    </p:spTree>
    <p:extLst>
      <p:ext uri="{BB962C8B-B14F-4D97-AF65-F5344CB8AC3E}">
        <p14:creationId xmlns:p14="http://schemas.microsoft.com/office/powerpoint/2010/main" val="38377306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692C5-188F-4B12-BE79-4E4EF5662FB8}"/>
              </a:ext>
            </a:extLst>
          </p:cNvPr>
          <p:cNvSpPr>
            <a:spLocks noGrp="1"/>
          </p:cNvSpPr>
          <p:nvPr>
            <p:ph type="title"/>
          </p:nvPr>
        </p:nvSpPr>
        <p:spPr/>
        <p:txBody>
          <a:bodyPr vert="horz" lIns="91440" tIns="45720" rIns="91440" bIns="45720" rtlCol="0" anchor="ctr">
            <a:normAutofit/>
          </a:bodyPr>
          <a:lstStyle/>
          <a:p>
            <a:r>
              <a:rPr lang="en-US" dirty="0">
                <a:latin typeface="BPG Excelsior Caps" panose="02000503000000020004" pitchFamily="2" charset="0"/>
              </a:rPr>
              <a:t>Honesty and good judgement</a:t>
            </a:r>
            <a:endParaRPr lang="en-US" dirty="0">
              <a:latin typeface="BPG Arial Caps 2010" panose="020B0604020202020204" pitchFamily="34" charset="0"/>
              <a:cs typeface="BPG Arial Caps 2010" panose="020B0604020202020204" pitchFamily="34" charset="0"/>
            </a:endParaRPr>
          </a:p>
        </p:txBody>
      </p:sp>
      <p:pic>
        <p:nvPicPr>
          <p:cNvPr id="25602" name="Picture 2" descr="Two simpler versions of our junk chart. The scale on the bar chart version goes to zero, while the scale on the dot plot version is confined to the range of values taken by the observations.">
            <a:extLst>
              <a:ext uri="{FF2B5EF4-FFF2-40B4-BE49-F238E27FC236}">
                <a16:creationId xmlns:a16="http://schemas.microsoft.com/office/drawing/2014/main" id="{E50319F7-B8D8-4891-A16E-2C466E1829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212294"/>
            <a:ext cx="4540223" cy="324301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4B9776FD-9D08-4E77-BE67-A1EC102485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321358" y="2212294"/>
            <a:ext cx="4540222" cy="3243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8829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692C5-188F-4B12-BE79-4E4EF5662FB8}"/>
              </a:ext>
            </a:extLst>
          </p:cNvPr>
          <p:cNvSpPr>
            <a:spLocks noGrp="1"/>
          </p:cNvSpPr>
          <p:nvPr>
            <p:ph type="title"/>
          </p:nvPr>
        </p:nvSpPr>
        <p:spPr/>
        <p:txBody>
          <a:bodyPr vert="horz" lIns="91440" tIns="45720" rIns="91440" bIns="45720" rtlCol="0" anchor="ctr">
            <a:normAutofit/>
          </a:bodyPr>
          <a:lstStyle/>
          <a:p>
            <a:r>
              <a:rPr lang="en-US" dirty="0">
                <a:latin typeface="BPG Excelsior Caps" panose="02000503000000020004" pitchFamily="2" charset="0"/>
              </a:rPr>
              <a:t>Honesty and good judgement</a:t>
            </a:r>
            <a:endParaRPr lang="en-US" dirty="0">
              <a:latin typeface="BPG Arial Caps 2010" panose="020B0604020202020204" pitchFamily="34" charset="0"/>
              <a:cs typeface="BPG Arial Caps 2010" panose="020B0604020202020204" pitchFamily="34" charset="0"/>
            </a:endParaRPr>
          </a:p>
        </p:txBody>
      </p:sp>
      <p:pic>
        <p:nvPicPr>
          <p:cNvPr id="25602" name="Picture 2">
            <a:extLst>
              <a:ext uri="{FF2B5EF4-FFF2-40B4-BE49-F238E27FC236}">
                <a16:creationId xmlns:a16="http://schemas.microsoft.com/office/drawing/2014/main" id="{E50319F7-B8D8-4891-A16E-2C466E1829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38200" y="2320394"/>
            <a:ext cx="4540223" cy="30268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4B9776FD-9D08-4E77-BE67-A1EC102485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321358" y="2320395"/>
            <a:ext cx="4540222" cy="3026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2954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C365B67-6684-4708-A02B-350863708940}"/>
              </a:ext>
            </a:extLst>
          </p:cNvPr>
          <p:cNvSpPr>
            <a:spLocks noGrp="1"/>
          </p:cNvSpPr>
          <p:nvPr>
            <p:ph type="title"/>
          </p:nvPr>
        </p:nvSpPr>
        <p:spPr>
          <a:xfrm>
            <a:off x="838200" y="365125"/>
            <a:ext cx="10515600" cy="1325563"/>
          </a:xfrm>
        </p:spPr>
        <p:txBody>
          <a:bodyPr>
            <a:normAutofit/>
          </a:bodyPr>
          <a:lstStyle/>
          <a:p>
            <a:r>
              <a:rPr lang="en-US" dirty="0">
                <a:latin typeface="BPG Excelsior Caps" panose="02000503000000020004" pitchFamily="2" charset="0"/>
              </a:rPr>
              <a:t>Why should we look at data?</a:t>
            </a:r>
          </a:p>
        </p:txBody>
      </p:sp>
      <p:pic>
        <p:nvPicPr>
          <p:cNvPr id="8194" name="Picture 2" descr="Image result for john snow map">
            <a:extLst>
              <a:ext uri="{FF2B5EF4-FFF2-40B4-BE49-F238E27FC236}">
                <a16:creationId xmlns:a16="http://schemas.microsoft.com/office/drawing/2014/main" id="{AAD076A3-AFEE-499A-829E-CD411CC883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6334" y="2343463"/>
            <a:ext cx="6429780" cy="333242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7A38D680-8B83-4E74-80CD-7900504B18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243191" y="2414311"/>
            <a:ext cx="4773038" cy="318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758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Plots of Anscombe's Quartet.">
            <a:extLst>
              <a:ext uri="{FF2B5EF4-FFF2-40B4-BE49-F238E27FC236}">
                <a16:creationId xmlns:a16="http://schemas.microsoft.com/office/drawing/2014/main" id="{5B8E9D36-B5A3-4944-BE66-373DD04B4C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7814" y="1690688"/>
            <a:ext cx="4775444" cy="4775444"/>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BC365B67-6684-4708-A02B-350863708940}"/>
              </a:ext>
            </a:extLst>
          </p:cNvPr>
          <p:cNvSpPr>
            <a:spLocks noGrp="1"/>
          </p:cNvSpPr>
          <p:nvPr>
            <p:ph type="title"/>
          </p:nvPr>
        </p:nvSpPr>
        <p:spPr>
          <a:xfrm>
            <a:off x="838200" y="365125"/>
            <a:ext cx="10515600" cy="1325563"/>
          </a:xfrm>
        </p:spPr>
        <p:txBody>
          <a:bodyPr>
            <a:normAutofit/>
          </a:bodyPr>
          <a:lstStyle/>
          <a:p>
            <a:r>
              <a:rPr lang="en-US" dirty="0">
                <a:latin typeface="BPG Excelsior Caps" panose="02000503000000020004" pitchFamily="2" charset="0"/>
              </a:rPr>
              <a:t>Why should we look at data?</a:t>
            </a:r>
          </a:p>
        </p:txBody>
      </p:sp>
      <p:pic>
        <p:nvPicPr>
          <p:cNvPr id="7172" name="Picture 4" descr="Seeing the effect of an outlier on a regression line.">
            <a:extLst>
              <a:ext uri="{FF2B5EF4-FFF2-40B4-BE49-F238E27FC236}">
                <a16:creationId xmlns:a16="http://schemas.microsoft.com/office/drawing/2014/main" id="{FAAB34FE-CA97-4543-8EF1-44C9AA7C9C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4233" y="1959699"/>
            <a:ext cx="3768383" cy="4404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110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C365B67-6684-4708-A02B-350863708940}"/>
              </a:ext>
            </a:extLst>
          </p:cNvPr>
          <p:cNvSpPr>
            <a:spLocks noGrp="1"/>
          </p:cNvSpPr>
          <p:nvPr>
            <p:ph type="title"/>
          </p:nvPr>
        </p:nvSpPr>
        <p:spPr>
          <a:xfrm>
            <a:off x="838200" y="365125"/>
            <a:ext cx="10515600" cy="1325563"/>
          </a:xfrm>
        </p:spPr>
        <p:txBody>
          <a:bodyPr>
            <a:normAutofit/>
          </a:bodyPr>
          <a:lstStyle/>
          <a:p>
            <a:r>
              <a:rPr lang="en-US" dirty="0">
                <a:latin typeface="BPG Excelsior Caps" panose="02000503000000020004" pitchFamily="2" charset="0"/>
              </a:rPr>
              <a:t>What is data visualization?</a:t>
            </a:r>
          </a:p>
        </p:txBody>
      </p:sp>
      <p:pic>
        <p:nvPicPr>
          <p:cNvPr id="2" name="Picture 1">
            <a:extLst>
              <a:ext uri="{FF2B5EF4-FFF2-40B4-BE49-F238E27FC236}">
                <a16:creationId xmlns:a16="http://schemas.microsoft.com/office/drawing/2014/main" id="{7ED71D40-7016-4D8A-8847-CBCF4A692610}"/>
              </a:ext>
            </a:extLst>
          </p:cNvPr>
          <p:cNvPicPr>
            <a:picLocks noChangeAspect="1"/>
          </p:cNvPicPr>
          <p:nvPr/>
        </p:nvPicPr>
        <p:blipFill>
          <a:blip r:embed="rId3"/>
          <a:stretch>
            <a:fillRect/>
          </a:stretch>
        </p:blipFill>
        <p:spPr>
          <a:xfrm>
            <a:off x="2445013" y="2109787"/>
            <a:ext cx="7301974" cy="3493345"/>
          </a:xfrm>
          <a:prstGeom prst="rect">
            <a:avLst/>
          </a:prstGeom>
        </p:spPr>
      </p:pic>
    </p:spTree>
    <p:extLst>
      <p:ext uri="{BB962C8B-B14F-4D97-AF65-F5344CB8AC3E}">
        <p14:creationId xmlns:p14="http://schemas.microsoft.com/office/powerpoint/2010/main" val="1748314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8068" y="116114"/>
            <a:ext cx="7886700" cy="1037231"/>
          </a:xfrm>
        </p:spPr>
        <p:txBody>
          <a:bodyPr>
            <a:noAutofit/>
          </a:bodyPr>
          <a:lstStyle/>
          <a:p>
            <a:r>
              <a:rPr lang="en-US" sz="3600" dirty="0">
                <a:latin typeface="BPG Excelsior Caps" panose="02000503000000020004" pitchFamily="2" charset="0"/>
              </a:rPr>
              <a:t>Mental elements of data visualization</a:t>
            </a:r>
          </a:p>
        </p:txBody>
      </p:sp>
      <p:pic>
        <p:nvPicPr>
          <p:cNvPr id="7" name="Picture 6" descr="A close up of a logo&#10;&#10;Description automatically generated">
            <a:extLst>
              <a:ext uri="{FF2B5EF4-FFF2-40B4-BE49-F238E27FC236}">
                <a16:creationId xmlns:a16="http://schemas.microsoft.com/office/drawing/2014/main" id="{F1E42184-52B4-4C52-96DA-1E19735451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2446" y="1953438"/>
            <a:ext cx="9467107" cy="3785624"/>
          </a:xfrm>
          <a:prstGeom prst="rect">
            <a:avLst/>
          </a:prstGeom>
        </p:spPr>
      </p:pic>
    </p:spTree>
    <p:extLst>
      <p:ext uri="{BB962C8B-B14F-4D97-AF65-F5344CB8AC3E}">
        <p14:creationId xmlns:p14="http://schemas.microsoft.com/office/powerpoint/2010/main" val="3627789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8068" y="116114"/>
            <a:ext cx="7886700" cy="1037231"/>
          </a:xfrm>
        </p:spPr>
        <p:txBody>
          <a:bodyPr>
            <a:noAutofit/>
          </a:bodyPr>
          <a:lstStyle/>
          <a:p>
            <a:r>
              <a:rPr lang="en-US" sz="3600" dirty="0">
                <a:latin typeface="BPG Excelsior Caps" panose="02000503000000020004" pitchFamily="2" charset="0"/>
              </a:rPr>
              <a:t>Mental elements of data visualization</a:t>
            </a:r>
          </a:p>
        </p:txBody>
      </p:sp>
      <p:pic>
        <p:nvPicPr>
          <p:cNvPr id="3" name="Picture 2">
            <a:extLst>
              <a:ext uri="{FF2B5EF4-FFF2-40B4-BE49-F238E27FC236}">
                <a16:creationId xmlns:a16="http://schemas.microsoft.com/office/drawing/2014/main" id="{DC1AA073-EE52-4290-B05A-F2424BE50D58}"/>
              </a:ext>
            </a:extLst>
          </p:cNvPr>
          <p:cNvPicPr>
            <a:picLocks noChangeAspect="1"/>
          </p:cNvPicPr>
          <p:nvPr/>
        </p:nvPicPr>
        <p:blipFill>
          <a:blip r:embed="rId3"/>
          <a:stretch>
            <a:fillRect/>
          </a:stretch>
        </p:blipFill>
        <p:spPr>
          <a:xfrm>
            <a:off x="665825" y="1563836"/>
            <a:ext cx="10860350" cy="5178050"/>
          </a:xfrm>
          <a:prstGeom prst="rect">
            <a:avLst/>
          </a:prstGeom>
        </p:spPr>
      </p:pic>
    </p:spTree>
    <p:extLst>
      <p:ext uri="{BB962C8B-B14F-4D97-AF65-F5344CB8AC3E}">
        <p14:creationId xmlns:p14="http://schemas.microsoft.com/office/powerpoint/2010/main" val="716826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8068" y="116114"/>
            <a:ext cx="7886700" cy="1037231"/>
          </a:xfrm>
        </p:spPr>
        <p:txBody>
          <a:bodyPr>
            <a:noAutofit/>
          </a:bodyPr>
          <a:lstStyle/>
          <a:p>
            <a:r>
              <a:rPr lang="en-US" sz="3600" dirty="0">
                <a:latin typeface="BPG Excelsior Caps" panose="02000503000000020004" pitchFamily="2" charset="0"/>
              </a:rPr>
              <a:t>What makes bad charts bad?</a:t>
            </a:r>
          </a:p>
        </p:txBody>
      </p:sp>
      <p:sp>
        <p:nvSpPr>
          <p:cNvPr id="3" name="Content Placeholder 2"/>
          <p:cNvSpPr>
            <a:spLocks noGrp="1"/>
          </p:cNvSpPr>
          <p:nvPr>
            <p:ph idx="1"/>
          </p:nvPr>
        </p:nvSpPr>
        <p:spPr>
          <a:xfrm>
            <a:off x="914400" y="1428250"/>
            <a:ext cx="3169328" cy="3484409"/>
          </a:xfrm>
        </p:spPr>
        <p:txBody>
          <a:bodyPr>
            <a:noAutofit/>
          </a:bodyPr>
          <a:lstStyle/>
          <a:p>
            <a:r>
              <a:rPr lang="en-US" sz="2000" b="1" dirty="0">
                <a:latin typeface="BPG Excelsior" panose="02000503000000020004" pitchFamily="2" charset="0"/>
              </a:rPr>
              <a:t>Bad taste</a:t>
            </a:r>
          </a:p>
          <a:p>
            <a:endParaRPr lang="en-US" sz="2000" b="1" dirty="0">
              <a:latin typeface="BPG Excelsior" panose="02000503000000020004" pitchFamily="2" charset="0"/>
            </a:endParaRPr>
          </a:p>
          <a:p>
            <a:endParaRPr lang="en-US" sz="2000" b="1" dirty="0">
              <a:latin typeface="BPG Excelsior" panose="02000503000000020004" pitchFamily="2" charset="0"/>
            </a:endParaRPr>
          </a:p>
          <a:p>
            <a:r>
              <a:rPr lang="en-US" sz="2000" b="1" dirty="0">
                <a:latin typeface="BPG Excelsior" panose="02000503000000020004" pitchFamily="2" charset="0"/>
              </a:rPr>
              <a:t>Bad data</a:t>
            </a:r>
          </a:p>
          <a:p>
            <a:endParaRPr lang="en-US" sz="2000" b="1" dirty="0">
              <a:latin typeface="BPG Excelsior" panose="02000503000000020004" pitchFamily="2" charset="0"/>
            </a:endParaRPr>
          </a:p>
          <a:p>
            <a:endParaRPr lang="en-US" sz="2000" b="1" dirty="0">
              <a:latin typeface="BPG Excelsior" panose="02000503000000020004" pitchFamily="2" charset="0"/>
            </a:endParaRPr>
          </a:p>
          <a:p>
            <a:r>
              <a:rPr lang="en-US" sz="2000" b="1" dirty="0">
                <a:latin typeface="BPG Excelsior" panose="02000503000000020004" pitchFamily="2" charset="0"/>
              </a:rPr>
              <a:t>Bad perception</a:t>
            </a:r>
            <a:endParaRPr lang="en-US" sz="2000" dirty="0">
              <a:latin typeface="BPG Excelsior" panose="02000503000000020004" pitchFamily="2" charset="0"/>
            </a:endParaRPr>
          </a:p>
        </p:txBody>
      </p:sp>
      <p:pic>
        <p:nvPicPr>
          <p:cNvPr id="9218" name="Picture 2" descr="`Monstrous Costs' by Nigel Holmes. Also a classic of its kind.">
            <a:extLst>
              <a:ext uri="{FF2B5EF4-FFF2-40B4-BE49-F238E27FC236}">
                <a16:creationId xmlns:a16="http://schemas.microsoft.com/office/drawing/2014/main" id="{3611108D-A990-40F8-B4B3-0F13AD6DEE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3677" y="1428250"/>
            <a:ext cx="7151685" cy="542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5680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8068" y="116114"/>
            <a:ext cx="7886700" cy="1037231"/>
          </a:xfrm>
        </p:spPr>
        <p:txBody>
          <a:bodyPr>
            <a:noAutofit/>
          </a:bodyPr>
          <a:lstStyle/>
          <a:p>
            <a:r>
              <a:rPr lang="en-US" sz="3600" dirty="0">
                <a:latin typeface="BPG Excelsior Caps" panose="02000503000000020004" pitchFamily="2" charset="0"/>
              </a:rPr>
              <a:t>What makes bad charts bad?</a:t>
            </a:r>
          </a:p>
        </p:txBody>
      </p:sp>
      <p:pic>
        <p:nvPicPr>
          <p:cNvPr id="12290" name="Picture 2" descr="A crisis of faith in democracy? (New York Times.)">
            <a:extLst>
              <a:ext uri="{FF2B5EF4-FFF2-40B4-BE49-F238E27FC236}">
                <a16:creationId xmlns:a16="http://schemas.microsoft.com/office/drawing/2014/main" id="{30325D06-2C59-4383-A75B-4BC88F7705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0832" y="1009961"/>
            <a:ext cx="4509611" cy="2710661"/>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Perhaps the crisis has been overblown. (Erik Voeten.)">
            <a:extLst>
              <a:ext uri="{FF2B5EF4-FFF2-40B4-BE49-F238E27FC236}">
                <a16:creationId xmlns:a16="http://schemas.microsoft.com/office/drawing/2014/main" id="{1CC7079C-D4C5-450D-BE2C-A3963A1153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0832" y="3720622"/>
            <a:ext cx="4556599" cy="3037733"/>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CAD5C10F-53CD-451F-BDED-791EBAAC05E9}"/>
              </a:ext>
            </a:extLst>
          </p:cNvPr>
          <p:cNvSpPr txBox="1">
            <a:spLocks/>
          </p:cNvSpPr>
          <p:nvPr/>
        </p:nvSpPr>
        <p:spPr>
          <a:xfrm>
            <a:off x="914400" y="1428250"/>
            <a:ext cx="3169328" cy="34844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a:latin typeface="BPG Excelsior" panose="02000503000000020004" pitchFamily="2" charset="0"/>
              </a:rPr>
              <a:t>Bad taste</a:t>
            </a:r>
          </a:p>
          <a:p>
            <a:endParaRPr lang="en-US" sz="2000" b="1">
              <a:latin typeface="BPG Excelsior" panose="02000503000000020004" pitchFamily="2" charset="0"/>
            </a:endParaRPr>
          </a:p>
          <a:p>
            <a:endParaRPr lang="en-US" sz="2000" b="1">
              <a:latin typeface="BPG Excelsior" panose="02000503000000020004" pitchFamily="2" charset="0"/>
            </a:endParaRPr>
          </a:p>
          <a:p>
            <a:r>
              <a:rPr lang="en-US" sz="2000" b="1">
                <a:latin typeface="BPG Excelsior" panose="02000503000000020004" pitchFamily="2" charset="0"/>
              </a:rPr>
              <a:t>Bad data</a:t>
            </a:r>
          </a:p>
          <a:p>
            <a:endParaRPr lang="en-US" sz="2000" b="1">
              <a:latin typeface="BPG Excelsior" panose="02000503000000020004" pitchFamily="2" charset="0"/>
            </a:endParaRPr>
          </a:p>
          <a:p>
            <a:endParaRPr lang="en-US" sz="2000" b="1">
              <a:latin typeface="BPG Excelsior" panose="02000503000000020004" pitchFamily="2" charset="0"/>
            </a:endParaRPr>
          </a:p>
          <a:p>
            <a:r>
              <a:rPr lang="en-US" sz="2000" b="1">
                <a:latin typeface="BPG Excelsior" panose="02000503000000020004" pitchFamily="2" charset="0"/>
              </a:rPr>
              <a:t>Bad perception</a:t>
            </a:r>
            <a:endParaRPr lang="en-US" sz="2000" dirty="0">
              <a:latin typeface="BPG Excelsior" panose="02000503000000020004" pitchFamily="2" charset="0"/>
            </a:endParaRPr>
          </a:p>
        </p:txBody>
      </p:sp>
    </p:spTree>
    <p:extLst>
      <p:ext uri="{BB962C8B-B14F-4D97-AF65-F5344CB8AC3E}">
        <p14:creationId xmlns:p14="http://schemas.microsoft.com/office/powerpoint/2010/main" val="3314350110"/>
      </p:ext>
    </p:extLst>
  </p:cSld>
  <p:clrMapOvr>
    <a:masterClrMapping/>
  </p:clrMapOvr>
</p:sld>
</file>

<file path=ppt/theme/theme1.xml><?xml version="1.0" encoding="utf-8"?>
<a:theme xmlns:a="http://schemas.openxmlformats.org/drawingml/2006/main" name="Office-ის თემა">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ის თემა">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412</Words>
  <Application>Microsoft Office PowerPoint</Application>
  <PresentationFormat>ფართოეკრანიანი</PresentationFormat>
  <Paragraphs>131</Paragraphs>
  <Slides>24</Slides>
  <Notes>13</Notes>
  <HiddenSlides>0</HiddenSlides>
  <MMClips>0</MMClips>
  <ScaleCrop>false</ScaleCrop>
  <HeadingPairs>
    <vt:vector size="6" baseType="variant">
      <vt:variant>
        <vt:lpstr>გამოყენებული შრიფტები</vt:lpstr>
      </vt:variant>
      <vt:variant>
        <vt:i4>7</vt:i4>
      </vt:variant>
      <vt:variant>
        <vt:lpstr>თემა</vt:lpstr>
      </vt:variant>
      <vt:variant>
        <vt:i4>1</vt:i4>
      </vt:variant>
      <vt:variant>
        <vt:lpstr>სლაიდების სათაურები</vt:lpstr>
      </vt:variant>
      <vt:variant>
        <vt:i4>24</vt:i4>
      </vt:variant>
    </vt:vector>
  </HeadingPairs>
  <TitlesOfParts>
    <vt:vector size="32" baseType="lpstr">
      <vt:lpstr>Arial</vt:lpstr>
      <vt:lpstr>BPG Arial Caps 2010</vt:lpstr>
      <vt:lpstr>BPG Excelsior</vt:lpstr>
      <vt:lpstr>BPG Excelsior Caps</vt:lpstr>
      <vt:lpstr>Calibri</vt:lpstr>
      <vt:lpstr>Calibri Light</vt:lpstr>
      <vt:lpstr>Sylfaen</vt:lpstr>
      <vt:lpstr>Office-ის თემა</vt:lpstr>
      <vt:lpstr>Information visualization</vt:lpstr>
      <vt:lpstr>Why should we look at data?</vt:lpstr>
      <vt:lpstr>Why should we look at data?</vt:lpstr>
      <vt:lpstr>Why should we look at data?</vt:lpstr>
      <vt:lpstr>What is data visualization?</vt:lpstr>
      <vt:lpstr>Mental elements of data visualization</vt:lpstr>
      <vt:lpstr>Mental elements of data visualization</vt:lpstr>
      <vt:lpstr>What makes bad charts bad?</vt:lpstr>
      <vt:lpstr>What makes bad charts bad?</vt:lpstr>
      <vt:lpstr>What makes bad charts bad?</vt:lpstr>
      <vt:lpstr>What makes bad charts bad?</vt:lpstr>
      <vt:lpstr>Perception and visualization</vt:lpstr>
      <vt:lpstr>Perception and visualization</vt:lpstr>
      <vt:lpstr>Perception and visualization</vt:lpstr>
      <vt:lpstr>What pops?</vt:lpstr>
      <vt:lpstr>What pops?</vt:lpstr>
      <vt:lpstr>Gestalt-tests</vt:lpstr>
      <vt:lpstr>Gestalt-tests</vt:lpstr>
      <vt:lpstr>Gestalt rules</vt:lpstr>
      <vt:lpstr>Decoding graphs</vt:lpstr>
      <vt:lpstr>Channels of representing data</vt:lpstr>
      <vt:lpstr>Channels of representing data</vt:lpstr>
      <vt:lpstr>Honesty and good judgement</vt:lpstr>
      <vt:lpstr>Honesty and good judgement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visualization</dc:title>
  <dc:creator>David Sichinava</dc:creator>
  <cp:lastModifiedBy>David Sichinava</cp:lastModifiedBy>
  <cp:revision>21</cp:revision>
  <dcterms:created xsi:type="dcterms:W3CDTF">2019-11-15T14:12:01Z</dcterms:created>
  <dcterms:modified xsi:type="dcterms:W3CDTF">2019-11-15T14:31:56Z</dcterms:modified>
</cp:coreProperties>
</file>